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1" r:id="rId5"/>
    <p:sldId id="260" r:id="rId6"/>
    <p:sldId id="261" r:id="rId7"/>
    <p:sldId id="258" r:id="rId8"/>
    <p:sldId id="265" r:id="rId9"/>
    <p:sldId id="262" r:id="rId10"/>
    <p:sldId id="273" r:id="rId11"/>
    <p:sldId id="264" r:id="rId12"/>
    <p:sldId id="266" r:id="rId13"/>
    <p:sldId id="272" r:id="rId14"/>
    <p:sldId id="268" r:id="rId15"/>
    <p:sldId id="267" r:id="rId16"/>
    <p:sldId id="269" r:id="rId17"/>
    <p:sldId id="270" r:id="rId18"/>
    <p:sldId id="274" r:id="rId19"/>
  </p:sldIdLst>
  <p:sldSz cx="12192000" cy="6858000"/>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013" autoAdjust="0"/>
    <p:restoredTop sz="94660"/>
  </p:normalViewPr>
  <p:slideViewPr>
    <p:cSldViewPr snapToGrid="0">
      <p:cViewPr varScale="1">
        <p:scale>
          <a:sx n="77" d="100"/>
          <a:sy n="77" d="100"/>
        </p:scale>
        <p:origin x="240" y="78"/>
      </p:cViewPr>
      <p:guideLst/>
    </p:cSldViewPr>
  </p:slideViewPr>
  <p:notesTextViewPr>
    <p:cViewPr>
      <p:scale>
        <a:sx n="1" d="1"/>
        <a:sy n="1" d="1"/>
      </p:scale>
      <p:origin x="0" y="0"/>
    </p:cViewPr>
  </p:notesTextViewPr>
  <p:notesViewPr>
    <p:cSldViewPr snapToGrid="0">
      <p:cViewPr>
        <p:scale>
          <a:sx n="100" d="100"/>
          <a:sy n="100" d="100"/>
        </p:scale>
        <p:origin x="1620" y="-7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buo\AppData\Roaming\SOURCENEXT\&#26412;&#26684;&#35501;&#21462;\5.00.000\honyomi.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aseline="0">
                <a:ea typeface="HG創英角ｺﾞｼｯｸUB" panose="020B0909000000000000" pitchFamily="49" charset="-128"/>
              </a:rPr>
              <a:t>各原発の使用済み燃料貯蔵量と貯蔵能力</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Sheet1!$C$1</c:f>
              <c:strCache>
                <c:ptCount val="1"/>
                <c:pt idx="0">
                  <c:v>貯蔵能力</c:v>
                </c:pt>
              </c:strCache>
            </c:strRef>
          </c:tx>
          <c:spPr>
            <a:solidFill>
              <a:schemeClr val="accent1"/>
            </a:solidFill>
            <a:ln>
              <a:noFill/>
            </a:ln>
            <a:effectLst/>
          </c:spPr>
          <c:invertIfNegative val="0"/>
          <c:cat>
            <c:strRef>
              <c:f>Sheet1!$B$2:$B$19</c:f>
              <c:strCache>
                <c:ptCount val="18"/>
                <c:pt idx="0">
                  <c:v>泊</c:v>
                </c:pt>
                <c:pt idx="1">
                  <c:v>女川</c:v>
                </c:pt>
                <c:pt idx="2">
                  <c:v>東通</c:v>
                </c:pt>
                <c:pt idx="3">
                  <c:v>福島第一</c:v>
                </c:pt>
                <c:pt idx="4">
                  <c:v>福島第二</c:v>
                </c:pt>
                <c:pt idx="5">
                  <c:v>柏崎刈羽</c:v>
                </c:pt>
                <c:pt idx="6">
                  <c:v>浜岡</c:v>
                </c:pt>
                <c:pt idx="7">
                  <c:v>志賀</c:v>
                </c:pt>
                <c:pt idx="8">
                  <c:v>美浜</c:v>
                </c:pt>
                <c:pt idx="9">
                  <c:v>高浜</c:v>
                </c:pt>
                <c:pt idx="10">
                  <c:v>大飯</c:v>
                </c:pt>
                <c:pt idx="11">
                  <c:v>島根</c:v>
                </c:pt>
                <c:pt idx="12">
                  <c:v>伊方</c:v>
                </c:pt>
                <c:pt idx="13">
                  <c:v>玄海</c:v>
                </c:pt>
                <c:pt idx="14">
                  <c:v>川内</c:v>
                </c:pt>
                <c:pt idx="15">
                  <c:v>敦賀</c:v>
                </c:pt>
                <c:pt idx="16">
                  <c:v>東海第二</c:v>
                </c:pt>
                <c:pt idx="17">
                  <c:v>六ヶ所再処理</c:v>
                </c:pt>
              </c:strCache>
            </c:strRef>
          </c:cat>
          <c:val>
            <c:numRef>
              <c:f>Sheet1!$C$2:$C$19</c:f>
              <c:numCache>
                <c:formatCode>General</c:formatCode>
                <c:ptCount val="18"/>
                <c:pt idx="0" formatCode="#,##0">
                  <c:v>1020</c:v>
                </c:pt>
                <c:pt idx="1">
                  <c:v>790</c:v>
                </c:pt>
                <c:pt idx="2">
                  <c:v>440</c:v>
                </c:pt>
                <c:pt idx="3" formatCode="#,##0">
                  <c:v>2260</c:v>
                </c:pt>
                <c:pt idx="4" formatCode="#,##0">
                  <c:v>1360</c:v>
                </c:pt>
                <c:pt idx="5" formatCode="#,##0">
                  <c:v>2910</c:v>
                </c:pt>
                <c:pt idx="6" formatCode="#,##0">
                  <c:v>1300</c:v>
                </c:pt>
                <c:pt idx="7">
                  <c:v>690</c:v>
                </c:pt>
                <c:pt idx="8">
                  <c:v>760</c:v>
                </c:pt>
                <c:pt idx="9" formatCode="#,##0">
                  <c:v>1730</c:v>
                </c:pt>
                <c:pt idx="10" formatCode="#,##0">
                  <c:v>2020</c:v>
                </c:pt>
                <c:pt idx="11">
                  <c:v>680</c:v>
                </c:pt>
                <c:pt idx="12" formatCode="#,##0">
                  <c:v>1020</c:v>
                </c:pt>
                <c:pt idx="13" formatCode="#,##0">
                  <c:v>1130</c:v>
                </c:pt>
                <c:pt idx="14" formatCode="#,##0">
                  <c:v>1290</c:v>
                </c:pt>
                <c:pt idx="15">
                  <c:v>920</c:v>
                </c:pt>
                <c:pt idx="16">
                  <c:v>440</c:v>
                </c:pt>
                <c:pt idx="17" formatCode="#,##0">
                  <c:v>3000</c:v>
                </c:pt>
              </c:numCache>
            </c:numRef>
          </c:val>
          <c:extLst>
            <c:ext xmlns:c16="http://schemas.microsoft.com/office/drawing/2014/chart" uri="{C3380CC4-5D6E-409C-BE32-E72D297353CC}">
              <c16:uniqueId val="{00000000-F2B1-4927-9B1E-2521B1373E9F}"/>
            </c:ext>
          </c:extLst>
        </c:ser>
        <c:ser>
          <c:idx val="1"/>
          <c:order val="1"/>
          <c:tx>
            <c:strRef>
              <c:f>Sheet1!$D$1</c:f>
              <c:strCache>
                <c:ptCount val="1"/>
                <c:pt idx="0">
                  <c:v>貯蔵量</c:v>
                </c:pt>
              </c:strCache>
            </c:strRef>
          </c:tx>
          <c:spPr>
            <a:solidFill>
              <a:schemeClr val="accent2"/>
            </a:solidFill>
            <a:ln>
              <a:noFill/>
            </a:ln>
            <a:effectLst/>
          </c:spPr>
          <c:invertIfNegative val="0"/>
          <c:cat>
            <c:strRef>
              <c:f>Sheet1!$B$2:$B$19</c:f>
              <c:strCache>
                <c:ptCount val="18"/>
                <c:pt idx="0">
                  <c:v>泊</c:v>
                </c:pt>
                <c:pt idx="1">
                  <c:v>女川</c:v>
                </c:pt>
                <c:pt idx="2">
                  <c:v>東通</c:v>
                </c:pt>
                <c:pt idx="3">
                  <c:v>福島第一</c:v>
                </c:pt>
                <c:pt idx="4">
                  <c:v>福島第二</c:v>
                </c:pt>
                <c:pt idx="5">
                  <c:v>柏崎刈羽</c:v>
                </c:pt>
                <c:pt idx="6">
                  <c:v>浜岡</c:v>
                </c:pt>
                <c:pt idx="7">
                  <c:v>志賀</c:v>
                </c:pt>
                <c:pt idx="8">
                  <c:v>美浜</c:v>
                </c:pt>
                <c:pt idx="9">
                  <c:v>高浜</c:v>
                </c:pt>
                <c:pt idx="10">
                  <c:v>大飯</c:v>
                </c:pt>
                <c:pt idx="11">
                  <c:v>島根</c:v>
                </c:pt>
                <c:pt idx="12">
                  <c:v>伊方</c:v>
                </c:pt>
                <c:pt idx="13">
                  <c:v>玄海</c:v>
                </c:pt>
                <c:pt idx="14">
                  <c:v>川内</c:v>
                </c:pt>
                <c:pt idx="15">
                  <c:v>敦賀</c:v>
                </c:pt>
                <c:pt idx="16">
                  <c:v>東海第二</c:v>
                </c:pt>
                <c:pt idx="17">
                  <c:v>六ヶ所再処理</c:v>
                </c:pt>
              </c:strCache>
            </c:strRef>
          </c:cat>
          <c:val>
            <c:numRef>
              <c:f>Sheet1!$D$2:$D$19</c:f>
              <c:numCache>
                <c:formatCode>#,##0_);[Red]\(#,##0\)</c:formatCode>
                <c:ptCount val="18"/>
                <c:pt idx="0">
                  <c:v>400</c:v>
                </c:pt>
                <c:pt idx="1">
                  <c:v>420</c:v>
                </c:pt>
                <c:pt idx="2">
                  <c:v>100</c:v>
                </c:pt>
                <c:pt idx="3">
                  <c:v>2130</c:v>
                </c:pt>
                <c:pt idx="4">
                  <c:v>1120</c:v>
                </c:pt>
                <c:pt idx="5">
                  <c:v>2370</c:v>
                </c:pt>
                <c:pt idx="6">
                  <c:v>1130</c:v>
                </c:pt>
                <c:pt idx="7">
                  <c:v>150</c:v>
                </c:pt>
                <c:pt idx="8">
                  <c:v>470</c:v>
                </c:pt>
                <c:pt idx="9">
                  <c:v>1220</c:v>
                </c:pt>
                <c:pt idx="10">
                  <c:v>1420</c:v>
                </c:pt>
                <c:pt idx="11">
                  <c:v>460</c:v>
                </c:pt>
                <c:pt idx="12">
                  <c:v>640</c:v>
                </c:pt>
                <c:pt idx="13">
                  <c:v>900</c:v>
                </c:pt>
                <c:pt idx="14">
                  <c:v>890</c:v>
                </c:pt>
                <c:pt idx="15">
                  <c:v>630</c:v>
                </c:pt>
                <c:pt idx="16">
                  <c:v>370</c:v>
                </c:pt>
                <c:pt idx="17">
                  <c:v>2960</c:v>
                </c:pt>
              </c:numCache>
            </c:numRef>
          </c:val>
          <c:extLst>
            <c:ext xmlns:c16="http://schemas.microsoft.com/office/drawing/2014/chart" uri="{C3380CC4-5D6E-409C-BE32-E72D297353CC}">
              <c16:uniqueId val="{00000001-F2B1-4927-9B1E-2521B1373E9F}"/>
            </c:ext>
          </c:extLst>
        </c:ser>
        <c:dLbls>
          <c:showLegendKey val="0"/>
          <c:showVal val="0"/>
          <c:showCatName val="0"/>
          <c:showSerName val="0"/>
          <c:showPercent val="0"/>
          <c:showBubbleSize val="0"/>
        </c:dLbls>
        <c:gapWidth val="182"/>
        <c:axId val="562039800"/>
        <c:axId val="562034552"/>
      </c:barChart>
      <c:catAx>
        <c:axId val="562039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HGP創英角ｺﾞｼｯｸUB" panose="020B0900000000000000" pitchFamily="50" charset="-128"/>
                <a:cs typeface="+mn-cs"/>
              </a:defRPr>
            </a:pPr>
            <a:endParaRPr lang="ja-JP"/>
          </a:p>
        </c:txPr>
        <c:crossAx val="562034552"/>
        <c:crosses val="autoZero"/>
        <c:auto val="1"/>
        <c:lblAlgn val="ctr"/>
        <c:lblOffset val="100"/>
        <c:noMultiLvlLbl val="0"/>
      </c:catAx>
      <c:valAx>
        <c:axId val="562034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GP創英角ｺﾞｼｯｸUB" panose="020B0900000000000000" pitchFamily="50" charset="-128"/>
                <a:ea typeface="+mn-ea"/>
                <a:cs typeface="+mn-cs"/>
              </a:defRPr>
            </a:pPr>
            <a:endParaRPr lang="ja-JP"/>
          </a:p>
        </c:txPr>
        <c:crossAx val="562039800"/>
        <c:crosses val="autoZero"/>
        <c:crossBetween val="between"/>
      </c:valAx>
      <c:spPr>
        <a:noFill/>
        <a:ln>
          <a:noFill/>
        </a:ln>
        <a:effectLst/>
      </c:spPr>
    </c:plotArea>
    <c:legend>
      <c:legendPos val="b"/>
      <c:layout>
        <c:manualLayout>
          <c:xMode val="edge"/>
          <c:yMode val="edge"/>
          <c:x val="0.56760039370078741"/>
          <c:y val="0.2890619818761675"/>
          <c:w val="0.337007874015748"/>
          <c:h val="6.10224646190627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HGP創英角ｺﾞｼｯｸUB" panose="020B09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4867F918-273B-4B14-B4CD-4E797CECCFAA}" type="datetimeFigureOut">
              <a:rPr kumimoji="1" lang="ja-JP" altLang="en-US" smtClean="0"/>
              <a:t>2018/9/19</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2D8CDD10-1128-4817-AF8B-E5DA6AAB7D66}" type="slidenum">
              <a:rPr kumimoji="1" lang="ja-JP" altLang="en-US" smtClean="0"/>
              <a:t>‹#›</a:t>
            </a:fld>
            <a:endParaRPr kumimoji="1" lang="ja-JP" altLang="en-US"/>
          </a:p>
        </p:txBody>
      </p:sp>
    </p:spTree>
    <p:extLst>
      <p:ext uri="{BB962C8B-B14F-4D97-AF65-F5344CB8AC3E}">
        <p14:creationId xmlns:p14="http://schemas.microsoft.com/office/powerpoint/2010/main" val="38235598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●日本の原発用のウランは</a:t>
            </a:r>
            <a:r>
              <a:rPr lang="en-US" altLang="ja-JP" dirty="0"/>
              <a:t>100</a:t>
            </a:r>
            <a:r>
              <a:rPr lang="ja-JP" altLang="en-US" dirty="0"/>
              <a:t>％輸入に頼っています。その６割がオーストラリア。</a:t>
            </a:r>
            <a:endParaRPr lang="en-US" altLang="ja-JP" dirty="0"/>
          </a:p>
          <a:p>
            <a:r>
              <a:rPr lang="en-US" altLang="ja-JP" dirty="0"/>
              <a:t>※</a:t>
            </a:r>
            <a:r>
              <a:rPr lang="ja-JP" altLang="en-US" dirty="0"/>
              <a:t>以前は鳥取県、岡山両県の人形峠などで行われたが，</a:t>
            </a:r>
            <a:r>
              <a:rPr lang="en-US" altLang="ja-JP" dirty="0"/>
              <a:t>2001</a:t>
            </a:r>
            <a:r>
              <a:rPr lang="ja-JP" altLang="en-US" dirty="0"/>
              <a:t>年に完全閉鎖。</a:t>
            </a:r>
            <a:endParaRPr lang="en-US" altLang="ja-JP" dirty="0"/>
          </a:p>
          <a:p>
            <a:endParaRPr lang="en-US" altLang="ja-JP" dirty="0"/>
          </a:p>
          <a:p>
            <a:r>
              <a:rPr lang="ja-JP" altLang="en-US" dirty="0"/>
              <a:t>●原子力発電の燃料になるウランは、ウラン鉱石として鉱山から採掘されます。このウラン鉱石には、核分裂しやすいウラン</a:t>
            </a:r>
            <a:r>
              <a:rPr lang="en-US" altLang="ja-JP" dirty="0"/>
              <a:t>235</a:t>
            </a:r>
            <a:r>
              <a:rPr lang="ja-JP" altLang="en-US" dirty="0"/>
              <a:t>が約</a:t>
            </a:r>
            <a:r>
              <a:rPr lang="en-US" altLang="ja-JP" dirty="0"/>
              <a:t>0.7%</a:t>
            </a:r>
            <a:r>
              <a:rPr lang="ja-JP" altLang="en-US" dirty="0" err="1"/>
              <a:t>、</a:t>
            </a:r>
            <a:r>
              <a:rPr lang="ja-JP" altLang="en-US" dirty="0"/>
              <a:t>核分裂しにくいウラン</a:t>
            </a:r>
            <a:r>
              <a:rPr lang="en-US" altLang="ja-JP" dirty="0"/>
              <a:t>238</a:t>
            </a:r>
            <a:r>
              <a:rPr lang="ja-JP" altLang="en-US" dirty="0"/>
              <a:t>が約</a:t>
            </a:r>
            <a:r>
              <a:rPr lang="en-US" altLang="ja-JP" dirty="0"/>
              <a:t>99.3%</a:t>
            </a:r>
            <a:r>
              <a:rPr lang="ja-JP" altLang="en-US" dirty="0"/>
              <a:t>含まれています。</a:t>
            </a:r>
            <a:endParaRPr lang="en-US" altLang="ja-JP" dirty="0"/>
          </a:p>
          <a:p>
            <a:endParaRPr lang="ja-JP" altLang="en-US" dirty="0"/>
          </a:p>
          <a:p>
            <a:r>
              <a:rPr lang="ja-JP" altLang="en-US" dirty="0"/>
              <a:t>●これを発電に使いやすいようにウラン</a:t>
            </a:r>
            <a:r>
              <a:rPr lang="en-US" altLang="ja-JP" dirty="0"/>
              <a:t>235</a:t>
            </a:r>
            <a:r>
              <a:rPr lang="ja-JP" altLang="en-US" dirty="0"/>
              <a:t>の濃度を３～５％に高めるなど、さまざまな工程（製錬→転換→濃縮→再転換→成型加工）を経て、核燃料となります。</a:t>
            </a:r>
            <a:endParaRPr lang="en-US" altLang="ja-JP" dirty="0"/>
          </a:p>
          <a:p>
            <a:r>
              <a:rPr lang="en-US" altLang="ja-JP" dirty="0"/>
              <a:t>※</a:t>
            </a:r>
            <a:r>
              <a:rPr lang="ja-JP" altLang="en-US" dirty="0"/>
              <a:t>主に東海村に工場を持つ、三菱、日立系の企業が行っている。</a:t>
            </a:r>
            <a:endParaRPr lang="en-US" altLang="ja-JP" dirty="0"/>
          </a:p>
          <a:p>
            <a:r>
              <a:rPr kumimoji="1" lang="en-US" altLang="ja-JP" dirty="0"/>
              <a:t>※</a:t>
            </a:r>
            <a:r>
              <a:rPr kumimoji="1" lang="ja-JP" altLang="en-US" dirty="0"/>
              <a:t>ちなみに核兵器用には</a:t>
            </a:r>
            <a:r>
              <a:rPr lang="ja-JP" altLang="en-US" dirty="0"/>
              <a:t>濃度</a:t>
            </a:r>
            <a:r>
              <a:rPr lang="en-US" altLang="ja-JP" dirty="0"/>
              <a:t>20</a:t>
            </a:r>
            <a:r>
              <a:rPr lang="ja-JP" altLang="en-US" dirty="0"/>
              <a:t>％程度にします。</a:t>
            </a:r>
            <a:endParaRPr lang="en-US" altLang="ja-JP" dirty="0"/>
          </a:p>
          <a:p>
            <a:endParaRPr kumimoji="1" lang="en-US" altLang="ja-JP" dirty="0"/>
          </a:p>
          <a:p>
            <a:r>
              <a:rPr lang="ja-JP" altLang="en-US" dirty="0"/>
              <a:t>●使用済み核燃料を「いじる」ことによって最強の「高レベル廃棄物」が生まれます。</a:t>
            </a:r>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a:t>
            </a:fld>
            <a:endParaRPr kumimoji="1" lang="ja-JP" altLang="en-US"/>
          </a:p>
        </p:txBody>
      </p:sp>
    </p:spTree>
    <p:extLst>
      <p:ext uri="{BB962C8B-B14F-4D97-AF65-F5344CB8AC3E}">
        <p14:creationId xmlns:p14="http://schemas.microsoft.com/office/powerpoint/2010/main" val="70685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10</a:t>
            </a:fld>
            <a:endParaRPr kumimoji="1" lang="ja-JP" altLang="en-US"/>
          </a:p>
        </p:txBody>
      </p:sp>
    </p:spTree>
    <p:extLst>
      <p:ext uri="{BB962C8B-B14F-4D97-AF65-F5344CB8AC3E}">
        <p14:creationId xmlns:p14="http://schemas.microsoft.com/office/powerpoint/2010/main" val="91475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11</a:t>
            </a:fld>
            <a:endParaRPr kumimoji="1" lang="ja-JP" altLang="en-US"/>
          </a:p>
        </p:txBody>
      </p:sp>
    </p:spTree>
    <p:extLst>
      <p:ext uri="{BB962C8B-B14F-4D97-AF65-F5344CB8AC3E}">
        <p14:creationId xmlns:p14="http://schemas.microsoft.com/office/powerpoint/2010/main" val="337042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12</a:t>
            </a:fld>
            <a:endParaRPr kumimoji="1" lang="ja-JP" altLang="en-US"/>
          </a:p>
        </p:txBody>
      </p:sp>
    </p:spTree>
    <p:extLst>
      <p:ext uri="{BB962C8B-B14F-4D97-AF65-F5344CB8AC3E}">
        <p14:creationId xmlns:p14="http://schemas.microsoft.com/office/powerpoint/2010/main" val="126887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a:t>
            </a:r>
            <a:r>
              <a:rPr lang="en-US" altLang="ja-JP" dirty="0"/>
              <a:t>2007</a:t>
            </a:r>
            <a:r>
              <a:rPr lang="ja-JP" altLang="en-US" dirty="0"/>
              <a:t>年１月、当時の町長が高レベル放射性廃棄物最終処分場の候補地選定に向けた文献調査を町議会に諮らないまま原子力発電環境整備機構に申請していた。このことはテレビ朝日「ワイドスクランブル」が最初に取り上げたことから発覚した。 </a:t>
            </a:r>
          </a:p>
          <a:p>
            <a:endParaRPr lang="ja-JP" altLang="en-US" dirty="0"/>
          </a:p>
          <a:p>
            <a:r>
              <a:rPr lang="ja-JP" altLang="en-US" dirty="0"/>
              <a:t>●推進派と反対派で町政が混乱し、高知県知事や隣接する徳島県知事も反対した。推進派町長が「町民の真意を問いたい」として辞職し出直し町長選挙では、反対派が推進派町長の</a:t>
            </a:r>
            <a:r>
              <a:rPr lang="en-US" altLang="ja-JP" dirty="0"/>
              <a:t>2</a:t>
            </a:r>
            <a:r>
              <a:rPr lang="ja-JP" altLang="en-US" dirty="0"/>
              <a:t>倍以上の票を得て初当選。</a:t>
            </a:r>
            <a:r>
              <a:rPr lang="en-US" altLang="ja-JP" dirty="0"/>
              <a:t>4</a:t>
            </a:r>
            <a:r>
              <a:rPr lang="ja-JP" altLang="en-US" dirty="0"/>
              <a:t>月に応募撤回を表明</a:t>
            </a:r>
          </a:p>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13</a:t>
            </a:fld>
            <a:endParaRPr kumimoji="1" lang="ja-JP" altLang="en-US"/>
          </a:p>
        </p:txBody>
      </p:sp>
    </p:spTree>
    <p:extLst>
      <p:ext uri="{BB962C8B-B14F-4D97-AF65-F5344CB8AC3E}">
        <p14:creationId xmlns:p14="http://schemas.microsoft.com/office/powerpoint/2010/main" val="58007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14</a:t>
            </a:fld>
            <a:endParaRPr kumimoji="1" lang="ja-JP" altLang="en-US"/>
          </a:p>
        </p:txBody>
      </p:sp>
    </p:spTree>
    <p:extLst>
      <p:ext uri="{BB962C8B-B14F-4D97-AF65-F5344CB8AC3E}">
        <p14:creationId xmlns:p14="http://schemas.microsoft.com/office/powerpoint/2010/main" val="355851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15</a:t>
            </a:fld>
            <a:endParaRPr kumimoji="1" lang="ja-JP" altLang="en-US"/>
          </a:p>
        </p:txBody>
      </p:sp>
    </p:spTree>
    <p:extLst>
      <p:ext uri="{BB962C8B-B14F-4D97-AF65-F5344CB8AC3E}">
        <p14:creationId xmlns:p14="http://schemas.microsoft.com/office/powerpoint/2010/main" val="2758519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16</a:t>
            </a:fld>
            <a:endParaRPr kumimoji="1" lang="ja-JP" altLang="en-US"/>
          </a:p>
        </p:txBody>
      </p:sp>
    </p:spTree>
    <p:extLst>
      <p:ext uri="{BB962C8B-B14F-4D97-AF65-F5344CB8AC3E}">
        <p14:creationId xmlns:p14="http://schemas.microsoft.com/office/powerpoint/2010/main" val="111387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17</a:t>
            </a:fld>
            <a:endParaRPr kumimoji="1" lang="ja-JP" altLang="en-US"/>
          </a:p>
        </p:txBody>
      </p:sp>
    </p:spTree>
    <p:extLst>
      <p:ext uri="{BB962C8B-B14F-4D97-AF65-F5344CB8AC3E}">
        <p14:creationId xmlns:p14="http://schemas.microsoft.com/office/powerpoint/2010/main" val="54576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18</a:t>
            </a:fld>
            <a:endParaRPr kumimoji="1" lang="ja-JP" altLang="en-US"/>
          </a:p>
        </p:txBody>
      </p:sp>
    </p:spTree>
    <p:extLst>
      <p:ext uri="{BB962C8B-B14F-4D97-AF65-F5344CB8AC3E}">
        <p14:creationId xmlns:p14="http://schemas.microsoft.com/office/powerpoint/2010/main" val="10691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100" b="1" dirty="0"/>
              <a:t>《</a:t>
            </a:r>
            <a:r>
              <a:rPr lang="ja-JP" altLang="en-US" sz="1100" b="1" dirty="0"/>
              <a:t>再処理の手順</a:t>
            </a:r>
            <a:r>
              <a:rPr lang="en-US" altLang="ja-JP" sz="1100" b="1" dirty="0"/>
              <a:t>》</a:t>
            </a:r>
          </a:p>
          <a:p>
            <a:r>
              <a:rPr lang="ja-JP" altLang="en-US" sz="1100" b="1" dirty="0"/>
              <a:t>①最初に使用済み燃料を燃料棒の状態のまま細かく切断し濃硝酸に溶かし、何段階かの手順を踏んでウラン（</a:t>
            </a:r>
            <a:r>
              <a:rPr lang="en-US" altLang="ja-JP" sz="1100" b="1" dirty="0"/>
              <a:t>80</a:t>
            </a:r>
            <a:r>
              <a:rPr lang="ja-JP" altLang="en-US" sz="1100" b="1" dirty="0"/>
              <a:t>％）、プルトニウムなどに分離させ、取り出す。</a:t>
            </a:r>
            <a:endParaRPr lang="en-US" altLang="ja-JP" sz="1100" b="1" dirty="0"/>
          </a:p>
          <a:p>
            <a:endParaRPr lang="en-US" altLang="ja-JP" sz="1100" b="1" dirty="0"/>
          </a:p>
          <a:p>
            <a:r>
              <a:rPr lang="ja-JP" altLang="en-US" b="1" dirty="0"/>
              <a:t>②この手順で残るのが硝酸系廃液で、高レベル放射性廃液となる。</a:t>
            </a:r>
            <a:endParaRPr lang="en-US" altLang="ja-JP" sz="1100" b="1" dirty="0"/>
          </a:p>
          <a:p>
            <a:r>
              <a:rPr lang="ja-JP" altLang="en-US" b="1" dirty="0"/>
              <a:t> </a:t>
            </a:r>
          </a:p>
          <a:p>
            <a:r>
              <a:rPr lang="ja-JP" altLang="en-US" b="1" dirty="0"/>
              <a:t>③なお、抽出された、プルトニウムは容易に核兵器に転用可能なため、それのみを保有することは核拡散防止条約で禁止されている。そのためプルトニウムとウランと混ぜた溶液を作り、混合酸化物</a:t>
            </a:r>
            <a:r>
              <a:rPr lang="en-US" altLang="ja-JP" b="1" dirty="0"/>
              <a:t>MOX</a:t>
            </a:r>
            <a:r>
              <a:rPr lang="ja-JP" altLang="en-US" b="1" dirty="0"/>
              <a:t>として保管している。</a:t>
            </a:r>
            <a:endParaRPr lang="en-US" altLang="ja-JP" b="1" dirty="0"/>
          </a:p>
          <a:p>
            <a:endParaRPr lang="en-US" altLang="ja-JP" b="1" dirty="0"/>
          </a:p>
          <a:p>
            <a:r>
              <a:rPr lang="ja-JP" altLang="en-US" b="1" dirty="0"/>
              <a:t>④ウランについても精錬しウラン酸化物（回収ウラン）として保管。</a:t>
            </a:r>
          </a:p>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2</a:t>
            </a:fld>
            <a:endParaRPr kumimoji="1" lang="ja-JP" altLang="en-US"/>
          </a:p>
        </p:txBody>
      </p:sp>
    </p:spTree>
    <p:extLst>
      <p:ext uri="{BB962C8B-B14F-4D97-AF65-F5344CB8AC3E}">
        <p14:creationId xmlns:p14="http://schemas.microsoft.com/office/powerpoint/2010/main" val="24341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3</a:t>
            </a:fld>
            <a:endParaRPr kumimoji="1" lang="ja-JP" altLang="en-US"/>
          </a:p>
        </p:txBody>
      </p:sp>
    </p:spTree>
    <p:extLst>
      <p:ext uri="{BB962C8B-B14F-4D97-AF65-F5344CB8AC3E}">
        <p14:creationId xmlns:p14="http://schemas.microsoft.com/office/powerpoint/2010/main" val="159561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4</a:t>
            </a:fld>
            <a:endParaRPr kumimoji="1" lang="ja-JP" altLang="en-US"/>
          </a:p>
        </p:txBody>
      </p:sp>
    </p:spTree>
    <p:extLst>
      <p:ext uri="{BB962C8B-B14F-4D97-AF65-F5344CB8AC3E}">
        <p14:creationId xmlns:p14="http://schemas.microsoft.com/office/powerpoint/2010/main" val="348771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5</a:t>
            </a:fld>
            <a:endParaRPr kumimoji="1" lang="ja-JP" altLang="en-US"/>
          </a:p>
        </p:txBody>
      </p:sp>
    </p:spTree>
    <p:extLst>
      <p:ext uri="{BB962C8B-B14F-4D97-AF65-F5344CB8AC3E}">
        <p14:creationId xmlns:p14="http://schemas.microsoft.com/office/powerpoint/2010/main" val="89407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6</a:t>
            </a:fld>
            <a:endParaRPr kumimoji="1" lang="ja-JP" altLang="en-US"/>
          </a:p>
        </p:txBody>
      </p:sp>
    </p:spTree>
    <p:extLst>
      <p:ext uri="{BB962C8B-B14F-4D97-AF65-F5344CB8AC3E}">
        <p14:creationId xmlns:p14="http://schemas.microsoft.com/office/powerpoint/2010/main" val="101263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①プルトニウムは世界中で厄介物になり、もてあまされている。今までは国家間（日本、フランス、イギリスやドイツ）でスワッピングという「交換」方式が行われているが、将来は「売却」「譲渡」も考えられる。</a:t>
            </a:r>
            <a:endParaRPr lang="en-US" altLang="ja-JP" dirty="0"/>
          </a:p>
          <a:p>
            <a:endParaRPr lang="en-US" altLang="ja-JP" dirty="0"/>
          </a:p>
          <a:p>
            <a:r>
              <a:rPr lang="ja-JP" altLang="en-US" dirty="0"/>
              <a:t>②核保有国と持てない国の間で、このプルトニウムが行き来することが起き始めている。</a:t>
            </a:r>
            <a:endParaRPr lang="en-US" altLang="ja-JP" dirty="0"/>
          </a:p>
          <a:p>
            <a:endParaRPr lang="en-US" altLang="ja-JP" dirty="0"/>
          </a:p>
          <a:p>
            <a:r>
              <a:rPr lang="ja-JP" altLang="en-US" dirty="0"/>
              <a:t>③実際、英国は「プルトニウムを譲り受けて処分しましょうか？」と日本に提案している。今回の交換は、原子力関係者の間で「現実味がある」とささやかれている「プルトニウムを英国に</a:t>
            </a:r>
            <a:r>
              <a:rPr lang="en-US" altLang="ja-JP" dirty="0"/>
              <a:t>『</a:t>
            </a:r>
            <a:r>
              <a:rPr lang="ja-JP" altLang="en-US" dirty="0"/>
              <a:t>売却する日</a:t>
            </a:r>
            <a:r>
              <a:rPr lang="en-US" altLang="ja-JP" dirty="0"/>
              <a:t>』</a:t>
            </a:r>
            <a:r>
              <a:rPr lang="ja-JP" altLang="en-US" dirty="0"/>
              <a:t>あるいは</a:t>
            </a:r>
            <a:r>
              <a:rPr lang="en-US" altLang="ja-JP" dirty="0"/>
              <a:t>『</a:t>
            </a:r>
            <a:r>
              <a:rPr lang="ja-JP" altLang="en-US" dirty="0"/>
              <a:t>お金を出して引き取ってもらう日</a:t>
            </a:r>
            <a:r>
              <a:rPr lang="en-US" altLang="ja-JP" dirty="0"/>
              <a:t>』</a:t>
            </a:r>
            <a:r>
              <a:rPr lang="ja-JP" altLang="en-US" dirty="0"/>
              <a:t>」への第一歩なのか。</a:t>
            </a:r>
            <a:endParaRPr lang="en-US" altLang="ja-JP" dirty="0"/>
          </a:p>
          <a:p>
            <a:endParaRPr lang="en-US" altLang="ja-JP" dirty="0"/>
          </a:p>
          <a:p>
            <a:r>
              <a:rPr lang="ja-JP" altLang="en-US" dirty="0"/>
              <a:t>④日本のプルトニウムがどこかの国の核兵器となる可能性もあるということ。</a:t>
            </a:r>
          </a:p>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7</a:t>
            </a:fld>
            <a:endParaRPr kumimoji="1" lang="ja-JP" altLang="en-US"/>
          </a:p>
        </p:txBody>
      </p:sp>
    </p:spTree>
    <p:extLst>
      <p:ext uri="{BB962C8B-B14F-4D97-AF65-F5344CB8AC3E}">
        <p14:creationId xmlns:p14="http://schemas.microsoft.com/office/powerpoint/2010/main" val="310610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8</a:t>
            </a:fld>
            <a:endParaRPr kumimoji="1" lang="ja-JP" altLang="en-US"/>
          </a:p>
        </p:txBody>
      </p:sp>
    </p:spTree>
    <p:extLst>
      <p:ext uri="{BB962C8B-B14F-4D97-AF65-F5344CB8AC3E}">
        <p14:creationId xmlns:p14="http://schemas.microsoft.com/office/powerpoint/2010/main" val="72827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D8CDD10-1128-4817-AF8B-E5DA6AAB7D66}" type="slidenum">
              <a:rPr kumimoji="1" lang="ja-JP" altLang="en-US" smtClean="0"/>
              <a:t>9</a:t>
            </a:fld>
            <a:endParaRPr kumimoji="1" lang="ja-JP" altLang="en-US"/>
          </a:p>
        </p:txBody>
      </p:sp>
    </p:spTree>
    <p:extLst>
      <p:ext uri="{BB962C8B-B14F-4D97-AF65-F5344CB8AC3E}">
        <p14:creationId xmlns:p14="http://schemas.microsoft.com/office/powerpoint/2010/main" val="125265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07DC7-714E-45B8-9556-081A00D6BA9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B85762-4802-4EA5-9AF6-36BCC7899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02771C8-AF70-4BBC-A1C8-018863448D2F}"/>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5976748F-4447-4CF0-9150-4AA1478AC5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0123CA-01CF-4AA4-85B2-881A7B226629}"/>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382124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6B9E66-7DF9-4A3A-92BA-62533FD9B0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67DFD8-7EFB-4D9D-9C99-347B3E690E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0FE4A-6E1D-4443-B655-7FE9E9361C97}"/>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344612EE-7004-4549-9D98-DF9E591DFC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6F1EF9-EAD1-4CEC-B2C8-FC1C1CCB3E80}"/>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936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B30ABAF-AF45-4FCE-A533-21425E7607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3C9017-207F-43D3-A057-1812999F126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135F2D-56CC-4464-9BFB-AF9C8DE2E02B}"/>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BDAA92F2-8F89-4539-ACB8-261589C05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01463-6253-46AE-8A65-9F05846CD38E}"/>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95435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410D1-67A1-4B79-8D72-B3015103BB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C9D96B-0171-4F90-8034-AFBB2D3EDE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BDE5EA-9951-408B-9E36-68C73A69A0F4}"/>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3C54C714-D02C-49E0-8B3E-7A7FB1B28A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482B9D-9131-4AC8-852F-721F6F05AFEE}"/>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75279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68E4F-C0CA-4783-83E4-B3336F69979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C2F620-8684-4D23-A9C3-B58D59035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6EC848-90EC-4C5B-8590-9F0B58F15834}"/>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146A050B-8B7D-4C45-AD91-5F231B2E7D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A40453-2FA6-4725-AD14-6F2BE0FC2A1E}"/>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31323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0E140-D36B-44C1-93A3-A46B8F3A65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3F3DFF-9B06-4F9E-80DC-C9B678DEBC6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400D86-2C2D-4B86-9772-436F1E3FBF9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966F4D-D822-40DD-A0AE-4D8B45FE032E}"/>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6" name="フッター プレースホルダー 5">
            <a:extLst>
              <a:ext uri="{FF2B5EF4-FFF2-40B4-BE49-F238E27FC236}">
                <a16:creationId xmlns:a16="http://schemas.microsoft.com/office/drawing/2014/main" id="{035D1FC4-9763-43B6-92E1-67226630B1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385FA8-41A1-4D61-8679-664804A30F3B}"/>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360862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C70BC-C21B-457F-83C1-8A17CD4F52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796049-F477-440A-B2CB-71B5357D5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F552E8-08A5-4FA1-9D46-CAD7031F8A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87D159E-AAD8-499D-9E44-F09E9C2DA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9E31709-EF58-4F9A-95D2-C683FAE88EE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2C8F29-F3E9-493B-BA5B-1A16AE00CBFC}"/>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8" name="フッター プレースホルダー 7">
            <a:extLst>
              <a:ext uri="{FF2B5EF4-FFF2-40B4-BE49-F238E27FC236}">
                <a16:creationId xmlns:a16="http://schemas.microsoft.com/office/drawing/2014/main" id="{6B20C9C3-A391-4589-A620-CB71EE479CD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B889FE6-37B5-42A4-A496-B6305FF8AFA9}"/>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76341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0B7D7-CB36-4E9E-A568-D0F7208714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F0BE3F-9B2B-43C0-8074-E68EBBBBED89}"/>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4" name="フッター プレースホルダー 3">
            <a:extLst>
              <a:ext uri="{FF2B5EF4-FFF2-40B4-BE49-F238E27FC236}">
                <a16:creationId xmlns:a16="http://schemas.microsoft.com/office/drawing/2014/main" id="{E11583FA-BC34-4C46-A4BB-E3400696AF7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DCD053-B0B6-47F9-8DA1-64AC497E1D1E}"/>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03074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26BF452-105A-4BDF-9A73-52AC8630D12E}"/>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3" name="フッター プレースホルダー 2">
            <a:extLst>
              <a:ext uri="{FF2B5EF4-FFF2-40B4-BE49-F238E27FC236}">
                <a16:creationId xmlns:a16="http://schemas.microsoft.com/office/drawing/2014/main" id="{1BC5AF24-F0ED-4445-BEDC-4A42D55624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1DD5F6-9F7A-41FA-842F-35500464A21F}"/>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1101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B374E-C8F1-4665-9508-49CF8ADF82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796146-78B5-4DA4-87DD-CC0DCFDDC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F403B4-9A97-400A-92E4-2222F1DDF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D185E3-96C2-44EA-8C3D-1B9029ED10A3}"/>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6" name="フッター プレースホルダー 5">
            <a:extLst>
              <a:ext uri="{FF2B5EF4-FFF2-40B4-BE49-F238E27FC236}">
                <a16:creationId xmlns:a16="http://schemas.microsoft.com/office/drawing/2014/main" id="{2A86B053-00C7-433E-B81A-36314FC88B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94577C-10AB-4A5D-BEE9-A93CBE8E303E}"/>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13678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41631-AC1B-4220-93E1-30CBF06D69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011DCF-7025-46F4-83EC-2B888B05D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FA14293-08B0-4D9B-A0E6-1C0482015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25F5CD-8BF2-480E-8565-252C83C8D291}"/>
              </a:ext>
            </a:extLst>
          </p:cNvPr>
          <p:cNvSpPr>
            <a:spLocks noGrp="1"/>
          </p:cNvSpPr>
          <p:nvPr>
            <p:ph type="dt" sz="half" idx="10"/>
          </p:nvPr>
        </p:nvSpPr>
        <p:spPr/>
        <p:txBody>
          <a:bodyPr/>
          <a:lstStyle/>
          <a:p>
            <a:fld id="{B76FE75D-1DC7-4694-9F72-FF58CDEFE2E5}" type="datetimeFigureOut">
              <a:rPr kumimoji="1" lang="ja-JP" altLang="en-US" smtClean="0"/>
              <a:t>2018/9/19</a:t>
            </a:fld>
            <a:endParaRPr kumimoji="1" lang="ja-JP" altLang="en-US"/>
          </a:p>
        </p:txBody>
      </p:sp>
      <p:sp>
        <p:nvSpPr>
          <p:cNvPr id="6" name="フッター プレースホルダー 5">
            <a:extLst>
              <a:ext uri="{FF2B5EF4-FFF2-40B4-BE49-F238E27FC236}">
                <a16:creationId xmlns:a16="http://schemas.microsoft.com/office/drawing/2014/main" id="{B61EE051-6C1D-4BBD-93BE-20412882CB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F56EF1-569D-4571-B44E-E2BBB0E42787}"/>
              </a:ext>
            </a:extLst>
          </p:cNvPr>
          <p:cNvSpPr>
            <a:spLocks noGrp="1"/>
          </p:cNvSpPr>
          <p:nvPr>
            <p:ph type="sldNum" sz="quarter" idx="12"/>
          </p:nvPr>
        </p:nvSpPr>
        <p:spPr/>
        <p:txBody>
          <a:body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1280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CC50DF6-51A7-4B69-AA4F-88DB620BD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CBE44E-2EBE-4C0D-9706-BD88B3F27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6887E4-BD0D-42C0-9A13-79BB08CA6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FE75D-1DC7-4694-9F72-FF58CDEFE2E5}" type="datetimeFigureOut">
              <a:rPr kumimoji="1" lang="ja-JP" altLang="en-US" smtClean="0"/>
              <a:t>2018/9/19</a:t>
            </a:fld>
            <a:endParaRPr kumimoji="1" lang="ja-JP" altLang="en-US"/>
          </a:p>
        </p:txBody>
      </p:sp>
      <p:sp>
        <p:nvSpPr>
          <p:cNvPr id="5" name="フッター プレースホルダー 4">
            <a:extLst>
              <a:ext uri="{FF2B5EF4-FFF2-40B4-BE49-F238E27FC236}">
                <a16:creationId xmlns:a16="http://schemas.microsoft.com/office/drawing/2014/main" id="{666D21A5-AA3E-4859-B590-585D8495C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F8F129-93A3-47F0-B69A-D7D5455A1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87272-0B7D-4136-9164-489AD577411C}" type="slidenum">
              <a:rPr kumimoji="1" lang="ja-JP" altLang="en-US" smtClean="0"/>
              <a:t>‹#›</a:t>
            </a:fld>
            <a:endParaRPr kumimoji="1" lang="ja-JP" altLang="en-US"/>
          </a:p>
        </p:txBody>
      </p:sp>
    </p:spTree>
    <p:extLst>
      <p:ext uri="{BB962C8B-B14F-4D97-AF65-F5344CB8AC3E}">
        <p14:creationId xmlns:p14="http://schemas.microsoft.com/office/powerpoint/2010/main" val="2301527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0DA2F-AA4B-412D-9A58-73DE86E4294C}"/>
              </a:ext>
            </a:extLst>
          </p:cNvPr>
          <p:cNvSpPr>
            <a:spLocks noGrp="1"/>
          </p:cNvSpPr>
          <p:nvPr>
            <p:ph type="ctrTitle"/>
          </p:nvPr>
        </p:nvSpPr>
        <p:spPr>
          <a:xfrm>
            <a:off x="1524000" y="270594"/>
            <a:ext cx="9144000" cy="1382842"/>
          </a:xfrm>
        </p:spPr>
        <p:txBody>
          <a:bodyPr>
            <a:normAutofit/>
          </a:bodyPr>
          <a:lstStyle/>
          <a:p>
            <a:r>
              <a:rPr kumimoji="1" lang="ja-JP" altLang="en-US" sz="4400" dirty="0">
                <a:latin typeface="HGP創英ﾌﾟﾚｾﾞﾝｽEB" panose="02020800000000000000" pitchFamily="18" charset="-128"/>
                <a:ea typeface="HGP創英ﾌﾟﾚｾﾞﾝｽEB" panose="02020800000000000000" pitchFamily="18" charset="-128"/>
              </a:rPr>
              <a:t>高レベル</a:t>
            </a:r>
            <a:r>
              <a:rPr lang="ja-JP" altLang="en-US" sz="4400" dirty="0">
                <a:latin typeface="HGP創英ﾌﾟﾚｾﾞﾝｽEB" panose="02020800000000000000" pitchFamily="18" charset="-128"/>
                <a:ea typeface="HGP創英ﾌﾟﾚｾﾞﾝｽEB" panose="02020800000000000000" pitchFamily="18" charset="-128"/>
              </a:rPr>
              <a:t>放射性</a:t>
            </a:r>
            <a:r>
              <a:rPr kumimoji="1" lang="ja-JP" altLang="en-US" sz="4400" dirty="0">
                <a:latin typeface="HGP創英ﾌﾟﾚｾﾞﾝｽEB" panose="02020800000000000000" pitchFamily="18" charset="-128"/>
                <a:ea typeface="HGP創英ﾌﾟﾚｾﾞﾝｽEB" panose="02020800000000000000" pitchFamily="18" charset="-128"/>
              </a:rPr>
              <a:t>廃棄物問題</a:t>
            </a:r>
            <a:br>
              <a:rPr kumimoji="1" lang="en-US" altLang="ja-JP" sz="4400" dirty="0">
                <a:latin typeface="HGP創英ﾌﾟﾚｾﾞﾝｽEB" panose="02020800000000000000" pitchFamily="18" charset="-128"/>
                <a:ea typeface="HGP創英ﾌﾟﾚｾﾞﾝｽEB" panose="02020800000000000000" pitchFamily="18" charset="-128"/>
              </a:rPr>
            </a:br>
            <a:r>
              <a:rPr kumimoji="1" lang="ja-JP" altLang="en-US" sz="4400" dirty="0">
                <a:latin typeface="HGP創英ﾌﾟﾚｾﾞﾝｽEB" panose="02020800000000000000" pitchFamily="18" charset="-128"/>
                <a:ea typeface="HGP創英ﾌﾟﾚｾﾞﾝｽEB" panose="02020800000000000000" pitchFamily="18" charset="-128"/>
              </a:rPr>
              <a:t>対処の手引き</a:t>
            </a:r>
          </a:p>
        </p:txBody>
      </p:sp>
      <p:grpSp>
        <p:nvGrpSpPr>
          <p:cNvPr id="8" name="グループ化 7">
            <a:extLst>
              <a:ext uri="{FF2B5EF4-FFF2-40B4-BE49-F238E27FC236}">
                <a16:creationId xmlns:a16="http://schemas.microsoft.com/office/drawing/2014/main" id="{CFB14949-587F-47A4-83D9-411A31A038A9}"/>
              </a:ext>
            </a:extLst>
          </p:cNvPr>
          <p:cNvGrpSpPr/>
          <p:nvPr/>
        </p:nvGrpSpPr>
        <p:grpSpPr>
          <a:xfrm>
            <a:off x="6522984" y="2604857"/>
            <a:ext cx="4812947" cy="3696573"/>
            <a:chOff x="6522984" y="2604857"/>
            <a:chExt cx="4812947" cy="3696573"/>
          </a:xfrm>
        </p:grpSpPr>
        <p:pic>
          <p:nvPicPr>
            <p:cNvPr id="4" name="図 3">
              <a:extLst>
                <a:ext uri="{FF2B5EF4-FFF2-40B4-BE49-F238E27FC236}">
                  <a16:creationId xmlns:a16="http://schemas.microsoft.com/office/drawing/2014/main" id="{FD9A06C1-80E7-4523-B650-2149B08BAC01}"/>
                </a:ext>
              </a:extLst>
            </p:cNvPr>
            <p:cNvPicPr>
              <a:picLocks noChangeAspect="1"/>
            </p:cNvPicPr>
            <p:nvPr/>
          </p:nvPicPr>
          <p:blipFill>
            <a:blip r:embed="rId3"/>
            <a:stretch>
              <a:fillRect/>
            </a:stretch>
          </p:blipFill>
          <p:spPr>
            <a:xfrm>
              <a:off x="6522984" y="3041180"/>
              <a:ext cx="4812947" cy="3260250"/>
            </a:xfrm>
            <a:prstGeom prst="rect">
              <a:avLst/>
            </a:prstGeom>
          </p:spPr>
        </p:pic>
        <p:sp>
          <p:nvSpPr>
            <p:cNvPr id="3" name="テキスト ボックス 2">
              <a:extLst>
                <a:ext uri="{FF2B5EF4-FFF2-40B4-BE49-F238E27FC236}">
                  <a16:creationId xmlns:a16="http://schemas.microsoft.com/office/drawing/2014/main" id="{6BC78917-013B-4200-8630-4BDEBDA9D3AD}"/>
                </a:ext>
              </a:extLst>
            </p:cNvPr>
            <p:cNvSpPr txBox="1"/>
            <p:nvPr/>
          </p:nvSpPr>
          <p:spPr>
            <a:xfrm>
              <a:off x="7164888" y="2604857"/>
              <a:ext cx="3256767" cy="369332"/>
            </a:xfrm>
            <a:prstGeom prst="rect">
              <a:avLst/>
            </a:prstGeom>
            <a:noFill/>
          </p:spPr>
          <p:txBody>
            <a:bodyPr wrap="square" rtlCol="0">
              <a:spAutoFit/>
            </a:bodyPr>
            <a:lstStyle/>
            <a:p>
              <a:r>
                <a:rPr lang="ja-JP" altLang="en-US" b="1" dirty="0"/>
                <a:t>発電によるウラン燃料の変化</a:t>
              </a:r>
              <a:endParaRPr kumimoji="1" lang="ja-JP" altLang="en-US" dirty="0"/>
            </a:p>
          </p:txBody>
        </p:sp>
      </p:grpSp>
      <p:grpSp>
        <p:nvGrpSpPr>
          <p:cNvPr id="6" name="グループ化 5">
            <a:extLst>
              <a:ext uri="{FF2B5EF4-FFF2-40B4-BE49-F238E27FC236}">
                <a16:creationId xmlns:a16="http://schemas.microsoft.com/office/drawing/2014/main" id="{BCBCC36F-85CA-4C62-BA78-D94E795586DE}"/>
              </a:ext>
            </a:extLst>
          </p:cNvPr>
          <p:cNvGrpSpPr/>
          <p:nvPr/>
        </p:nvGrpSpPr>
        <p:grpSpPr>
          <a:xfrm>
            <a:off x="1524000" y="1944480"/>
            <a:ext cx="3810000" cy="4755753"/>
            <a:chOff x="1524000" y="1944480"/>
            <a:chExt cx="3810000" cy="4755753"/>
          </a:xfrm>
        </p:grpSpPr>
        <p:pic>
          <p:nvPicPr>
            <p:cNvPr id="5" name="図 4">
              <a:extLst>
                <a:ext uri="{FF2B5EF4-FFF2-40B4-BE49-F238E27FC236}">
                  <a16:creationId xmlns:a16="http://schemas.microsoft.com/office/drawing/2014/main" id="{1EA560E9-840F-4601-BB58-20491B050908}"/>
                </a:ext>
              </a:extLst>
            </p:cNvPr>
            <p:cNvPicPr>
              <a:picLocks noChangeAspect="1"/>
            </p:cNvPicPr>
            <p:nvPr/>
          </p:nvPicPr>
          <p:blipFill>
            <a:blip r:embed="rId4"/>
            <a:stretch>
              <a:fillRect/>
            </a:stretch>
          </p:blipFill>
          <p:spPr>
            <a:xfrm>
              <a:off x="1524000" y="2347308"/>
              <a:ext cx="3810000" cy="4352925"/>
            </a:xfrm>
            <a:prstGeom prst="rect">
              <a:avLst/>
            </a:prstGeom>
          </p:spPr>
        </p:pic>
        <p:sp>
          <p:nvSpPr>
            <p:cNvPr id="7" name="テキスト ボックス 6">
              <a:extLst>
                <a:ext uri="{FF2B5EF4-FFF2-40B4-BE49-F238E27FC236}">
                  <a16:creationId xmlns:a16="http://schemas.microsoft.com/office/drawing/2014/main" id="{681142CD-727C-4309-A25D-E9D067F3F304}"/>
                </a:ext>
              </a:extLst>
            </p:cNvPr>
            <p:cNvSpPr txBox="1"/>
            <p:nvPr/>
          </p:nvSpPr>
          <p:spPr>
            <a:xfrm>
              <a:off x="2296438" y="1944480"/>
              <a:ext cx="2265123" cy="369332"/>
            </a:xfrm>
            <a:prstGeom prst="rect">
              <a:avLst/>
            </a:prstGeom>
            <a:noFill/>
          </p:spPr>
          <p:txBody>
            <a:bodyPr wrap="square" rtlCol="0">
              <a:spAutoFit/>
            </a:bodyPr>
            <a:lstStyle/>
            <a:p>
              <a:r>
                <a:rPr lang="ja-JP" altLang="en-US" b="1" dirty="0"/>
                <a:t>ウラン原料の調達先</a:t>
              </a:r>
              <a:endParaRPr kumimoji="1" lang="ja-JP" altLang="en-US" dirty="0"/>
            </a:p>
          </p:txBody>
        </p:sp>
      </p:grpSp>
    </p:spTree>
    <p:extLst>
      <p:ext uri="{BB962C8B-B14F-4D97-AF65-F5344CB8AC3E}">
        <p14:creationId xmlns:p14="http://schemas.microsoft.com/office/powerpoint/2010/main" val="8126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0119148-C3E1-485F-844F-24629374579D}"/>
              </a:ext>
            </a:extLst>
          </p:cNvPr>
          <p:cNvSpPr txBox="1"/>
          <p:nvPr/>
        </p:nvSpPr>
        <p:spPr>
          <a:xfrm>
            <a:off x="945398" y="425885"/>
            <a:ext cx="5150602" cy="1077218"/>
          </a:xfrm>
          <a:prstGeom prst="rect">
            <a:avLst/>
          </a:prstGeom>
          <a:noFill/>
        </p:spPr>
        <p:txBody>
          <a:bodyPr wrap="square" rtlCol="0">
            <a:spAutoFit/>
          </a:bodyPr>
          <a:lstStyle/>
          <a:p>
            <a:pPr algn="ctr"/>
            <a:r>
              <a:rPr lang="ja-JP" altLang="en-US" sz="3200" dirty="0">
                <a:solidFill>
                  <a:schemeClr val="accent1"/>
                </a:solidFill>
                <a:latin typeface="HGP創英ﾌﾟﾚｾﾞﾝｽEB" panose="02020800000000000000" pitchFamily="18" charset="-128"/>
                <a:ea typeface="HGP創英ﾌﾟﾚｾﾞﾝｽEB" panose="02020800000000000000" pitchFamily="18" charset="-128"/>
              </a:rPr>
              <a:t>日本および世界の高レベル放射性廃棄物の処分方法②</a:t>
            </a:r>
            <a:endParaRPr kumimoji="1" lang="ja-JP" altLang="en-US" sz="3200" dirty="0"/>
          </a:p>
        </p:txBody>
      </p:sp>
      <p:grpSp>
        <p:nvGrpSpPr>
          <p:cNvPr id="8" name="グループ化 7">
            <a:extLst>
              <a:ext uri="{FF2B5EF4-FFF2-40B4-BE49-F238E27FC236}">
                <a16:creationId xmlns:a16="http://schemas.microsoft.com/office/drawing/2014/main" id="{0325A006-4554-4DE9-9A01-51A048C0B65A}"/>
              </a:ext>
            </a:extLst>
          </p:cNvPr>
          <p:cNvGrpSpPr/>
          <p:nvPr/>
        </p:nvGrpSpPr>
        <p:grpSpPr>
          <a:xfrm>
            <a:off x="507927" y="1470683"/>
            <a:ext cx="5272941" cy="4848356"/>
            <a:chOff x="507927" y="1470683"/>
            <a:chExt cx="5272941" cy="4848356"/>
          </a:xfrm>
        </p:grpSpPr>
        <p:pic>
          <p:nvPicPr>
            <p:cNvPr id="2" name="図 1">
              <a:extLst>
                <a:ext uri="{FF2B5EF4-FFF2-40B4-BE49-F238E27FC236}">
                  <a16:creationId xmlns:a16="http://schemas.microsoft.com/office/drawing/2014/main" id="{F806348B-0BD7-4442-9BF9-A87889B1AFBE}"/>
                </a:ext>
              </a:extLst>
            </p:cNvPr>
            <p:cNvPicPr>
              <a:picLocks noChangeAspect="1"/>
            </p:cNvPicPr>
            <p:nvPr/>
          </p:nvPicPr>
          <p:blipFill>
            <a:blip r:embed="rId3"/>
            <a:stretch>
              <a:fillRect/>
            </a:stretch>
          </p:blipFill>
          <p:spPr>
            <a:xfrm>
              <a:off x="507927" y="1470683"/>
              <a:ext cx="4449882" cy="4704075"/>
            </a:xfrm>
            <a:prstGeom prst="rect">
              <a:avLst/>
            </a:prstGeom>
          </p:spPr>
        </p:pic>
        <p:sp>
          <p:nvSpPr>
            <p:cNvPr id="6" name="テキスト ボックス 5">
              <a:extLst>
                <a:ext uri="{FF2B5EF4-FFF2-40B4-BE49-F238E27FC236}">
                  <a16:creationId xmlns:a16="http://schemas.microsoft.com/office/drawing/2014/main" id="{68BDFC4D-D1AF-487C-A1CB-825F7A058BB8}"/>
                </a:ext>
              </a:extLst>
            </p:cNvPr>
            <p:cNvSpPr txBox="1"/>
            <p:nvPr/>
          </p:nvSpPr>
          <p:spPr>
            <a:xfrm>
              <a:off x="1859797" y="5918929"/>
              <a:ext cx="3921071" cy="400110"/>
            </a:xfrm>
            <a:prstGeom prst="rect">
              <a:avLst/>
            </a:prstGeom>
            <a:noFill/>
          </p:spPr>
          <p:txBody>
            <a:bodyPr wrap="square" rtlCol="0">
              <a:spAutoFit/>
            </a:bodyPr>
            <a:lstStyle/>
            <a:p>
              <a:r>
                <a:rPr kumimoji="1" lang="ja-JP" altLang="en-US" sz="2000" dirty="0">
                  <a:latin typeface="HGS創英ﾌﾟﾚｾﾞﾝｽEB" panose="02020800000000000000" pitchFamily="18" charset="-128"/>
                  <a:ea typeface="HGS創英ﾌﾟﾚｾﾞﾝｽEB" panose="02020800000000000000" pitchFamily="18" charset="-128"/>
                </a:rPr>
                <a:t>世界が試みようとした処分方法</a:t>
              </a:r>
            </a:p>
          </p:txBody>
        </p:sp>
      </p:grpSp>
      <p:grpSp>
        <p:nvGrpSpPr>
          <p:cNvPr id="9" name="グループ化 8">
            <a:extLst>
              <a:ext uri="{FF2B5EF4-FFF2-40B4-BE49-F238E27FC236}">
                <a16:creationId xmlns:a16="http://schemas.microsoft.com/office/drawing/2014/main" id="{7CB6AFAA-DDD5-4C4C-BFA6-27D846F839C3}"/>
              </a:ext>
            </a:extLst>
          </p:cNvPr>
          <p:cNvGrpSpPr/>
          <p:nvPr/>
        </p:nvGrpSpPr>
        <p:grpSpPr>
          <a:xfrm>
            <a:off x="6219155" y="343050"/>
            <a:ext cx="5464918" cy="6171899"/>
            <a:chOff x="6219155" y="343050"/>
            <a:chExt cx="5464918" cy="6171899"/>
          </a:xfrm>
        </p:grpSpPr>
        <p:pic>
          <p:nvPicPr>
            <p:cNvPr id="3" name="図 2">
              <a:extLst>
                <a:ext uri="{FF2B5EF4-FFF2-40B4-BE49-F238E27FC236}">
                  <a16:creationId xmlns:a16="http://schemas.microsoft.com/office/drawing/2014/main" id="{064B9B92-55B6-4965-B658-48FC92E16F8F}"/>
                </a:ext>
              </a:extLst>
            </p:cNvPr>
            <p:cNvPicPr>
              <a:picLocks noChangeAspect="1"/>
            </p:cNvPicPr>
            <p:nvPr/>
          </p:nvPicPr>
          <p:blipFill>
            <a:blip r:embed="rId4"/>
            <a:stretch>
              <a:fillRect/>
            </a:stretch>
          </p:blipFill>
          <p:spPr>
            <a:xfrm>
              <a:off x="6834753" y="343050"/>
              <a:ext cx="4849320" cy="6171899"/>
            </a:xfrm>
            <a:prstGeom prst="rect">
              <a:avLst/>
            </a:prstGeom>
          </p:spPr>
        </p:pic>
        <p:sp>
          <p:nvSpPr>
            <p:cNvPr id="7" name="テキスト ボックス 6">
              <a:extLst>
                <a:ext uri="{FF2B5EF4-FFF2-40B4-BE49-F238E27FC236}">
                  <a16:creationId xmlns:a16="http://schemas.microsoft.com/office/drawing/2014/main" id="{C1F46838-3D63-42E7-A49F-4045207E56FA}"/>
                </a:ext>
              </a:extLst>
            </p:cNvPr>
            <p:cNvSpPr txBox="1"/>
            <p:nvPr/>
          </p:nvSpPr>
          <p:spPr>
            <a:xfrm>
              <a:off x="6219155" y="1766574"/>
              <a:ext cx="492443" cy="3851794"/>
            </a:xfrm>
            <a:prstGeom prst="rect">
              <a:avLst/>
            </a:prstGeom>
            <a:noFill/>
          </p:spPr>
          <p:txBody>
            <a:bodyPr vert="eaVert" wrap="square" rtlCol="0">
              <a:spAutoFit/>
            </a:bodyPr>
            <a:lstStyle/>
            <a:p>
              <a:r>
                <a:rPr kumimoji="1" lang="ja-JP" altLang="en-US" sz="2000" dirty="0">
                  <a:latin typeface="HGS創英ﾌﾟﾚｾﾞﾝｽEB" panose="02020800000000000000" pitchFamily="18" charset="-128"/>
                  <a:ea typeface="HGS創英ﾌﾟﾚｾﾞﾝｽEB" panose="02020800000000000000" pitchFamily="18" charset="-128"/>
                </a:rPr>
                <a:t>日本と世界の最終処分への歴史</a:t>
              </a:r>
            </a:p>
          </p:txBody>
        </p:sp>
      </p:grpSp>
    </p:spTree>
    <p:extLst>
      <p:ext uri="{BB962C8B-B14F-4D97-AF65-F5344CB8AC3E}">
        <p14:creationId xmlns:p14="http://schemas.microsoft.com/office/powerpoint/2010/main" val="33397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0C40C5-A756-4FB7-8144-618850CC345A}"/>
              </a:ext>
            </a:extLst>
          </p:cNvPr>
          <p:cNvPicPr>
            <a:picLocks noChangeAspect="1"/>
          </p:cNvPicPr>
          <p:nvPr/>
        </p:nvPicPr>
        <p:blipFill>
          <a:blip r:embed="rId3"/>
          <a:stretch>
            <a:fillRect/>
          </a:stretch>
        </p:blipFill>
        <p:spPr>
          <a:xfrm>
            <a:off x="375782" y="969120"/>
            <a:ext cx="11156894" cy="5756670"/>
          </a:xfrm>
          <a:prstGeom prst="rect">
            <a:avLst/>
          </a:prstGeom>
        </p:spPr>
      </p:pic>
      <p:sp>
        <p:nvSpPr>
          <p:cNvPr id="8" name="テキスト ボックス 7">
            <a:extLst>
              <a:ext uri="{FF2B5EF4-FFF2-40B4-BE49-F238E27FC236}">
                <a16:creationId xmlns:a16="http://schemas.microsoft.com/office/drawing/2014/main" id="{D0C11205-F4AD-4B00-89EB-F2287660CF05}"/>
              </a:ext>
            </a:extLst>
          </p:cNvPr>
          <p:cNvSpPr txBox="1"/>
          <p:nvPr/>
        </p:nvSpPr>
        <p:spPr>
          <a:xfrm>
            <a:off x="1472339" y="309966"/>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日本政府が定めている最終処分地確定の手順</a:t>
            </a:r>
            <a:endPar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5145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C50686-443A-4645-B71B-6108813F0FAF}"/>
              </a:ext>
            </a:extLst>
          </p:cNvPr>
          <p:cNvPicPr>
            <a:picLocks noChangeAspect="1"/>
          </p:cNvPicPr>
          <p:nvPr/>
        </p:nvPicPr>
        <p:blipFill>
          <a:blip r:embed="rId3"/>
          <a:stretch>
            <a:fillRect/>
          </a:stretch>
        </p:blipFill>
        <p:spPr>
          <a:xfrm>
            <a:off x="7723962" y="894741"/>
            <a:ext cx="4378906" cy="5454354"/>
          </a:xfrm>
          <a:prstGeom prst="rect">
            <a:avLst/>
          </a:prstGeom>
        </p:spPr>
      </p:pic>
      <p:pic>
        <p:nvPicPr>
          <p:cNvPr id="2" name="図 1">
            <a:extLst>
              <a:ext uri="{FF2B5EF4-FFF2-40B4-BE49-F238E27FC236}">
                <a16:creationId xmlns:a16="http://schemas.microsoft.com/office/drawing/2014/main" id="{327525EF-DCA3-4D99-BF91-2E8769D8544D}"/>
              </a:ext>
            </a:extLst>
          </p:cNvPr>
          <p:cNvPicPr>
            <a:picLocks noChangeAspect="1"/>
          </p:cNvPicPr>
          <p:nvPr/>
        </p:nvPicPr>
        <p:blipFill>
          <a:blip r:embed="rId4"/>
          <a:stretch>
            <a:fillRect/>
          </a:stretch>
        </p:blipFill>
        <p:spPr>
          <a:xfrm>
            <a:off x="626187" y="3333535"/>
            <a:ext cx="7030638" cy="3560280"/>
          </a:xfrm>
          <a:prstGeom prst="rect">
            <a:avLst/>
          </a:prstGeom>
        </p:spPr>
      </p:pic>
      <p:sp>
        <p:nvSpPr>
          <p:cNvPr id="4" name="テキスト ボックス 3">
            <a:extLst>
              <a:ext uri="{FF2B5EF4-FFF2-40B4-BE49-F238E27FC236}">
                <a16:creationId xmlns:a16="http://schemas.microsoft.com/office/drawing/2014/main" id="{376E5F82-9B4A-4B64-8B8A-8E80F1469BAB}"/>
              </a:ext>
            </a:extLst>
          </p:cNvPr>
          <p:cNvSpPr txBox="1"/>
          <p:nvPr/>
        </p:nvSpPr>
        <p:spPr>
          <a:xfrm>
            <a:off x="1472339" y="309966"/>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経済産業省が提示した「科学的特性マップ」</a:t>
            </a:r>
            <a:endPar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endParaRPr>
          </a:p>
        </p:txBody>
      </p:sp>
      <p:sp>
        <p:nvSpPr>
          <p:cNvPr id="5" name="テキスト ボックス 4">
            <a:extLst>
              <a:ext uri="{FF2B5EF4-FFF2-40B4-BE49-F238E27FC236}">
                <a16:creationId xmlns:a16="http://schemas.microsoft.com/office/drawing/2014/main" id="{8F3EFED8-6A8F-43F3-AA02-084F190504F4}"/>
              </a:ext>
            </a:extLst>
          </p:cNvPr>
          <p:cNvSpPr txBox="1"/>
          <p:nvPr/>
        </p:nvSpPr>
        <p:spPr>
          <a:xfrm>
            <a:off x="89132" y="1086766"/>
            <a:ext cx="9748434" cy="2246769"/>
          </a:xfrm>
          <a:prstGeom prst="rect">
            <a:avLst/>
          </a:prstGeom>
          <a:noFill/>
        </p:spPr>
        <p:txBody>
          <a:bodyPr wrap="square" rtlCol="0">
            <a:spAutoFit/>
          </a:bodyPr>
          <a:lstStyle/>
          <a:p>
            <a:r>
              <a:rPr lang="ja-JP" altLang="en-US" sz="2000" b="1" dirty="0"/>
              <a:t>★</a:t>
            </a:r>
            <a:r>
              <a:rPr lang="en-US" altLang="ja-JP" sz="2000" b="1" dirty="0"/>
              <a:t>2015</a:t>
            </a:r>
            <a:r>
              <a:rPr lang="ja-JP" altLang="en-US" sz="2000" b="1" dirty="0"/>
              <a:t>年</a:t>
            </a:r>
            <a:r>
              <a:rPr lang="en-US" altLang="ja-JP" sz="2000" b="1" dirty="0"/>
              <a:t>5</a:t>
            </a:r>
            <a:r>
              <a:rPr lang="ja-JP" altLang="en-US" sz="2000" b="1" dirty="0"/>
              <a:t>月、地域の科学的特性を国から提示すること等の方針が決定。</a:t>
            </a:r>
            <a:endParaRPr lang="en-US" altLang="ja-JP" sz="2000" b="1" dirty="0"/>
          </a:p>
          <a:p>
            <a:r>
              <a:rPr lang="ja-JP" altLang="en-US" sz="2000" b="1" dirty="0"/>
              <a:t>★この方針の下、地域の科学的特性を提示するための要件・基準が総合資源エネルギー調査会で検討される。</a:t>
            </a:r>
          </a:p>
          <a:p>
            <a:r>
              <a:rPr lang="ja-JP" altLang="en-US" sz="2000" b="1" dirty="0"/>
              <a:t>★</a:t>
            </a:r>
            <a:r>
              <a:rPr lang="en-US" altLang="ja-JP" sz="2000" b="1" dirty="0"/>
              <a:t>2017</a:t>
            </a:r>
            <a:r>
              <a:rPr lang="ja-JP" altLang="en-US" sz="2000" b="1" dirty="0"/>
              <a:t>年４月、検討結果が取りまとめられ、同年年</a:t>
            </a:r>
            <a:r>
              <a:rPr lang="en-US" altLang="ja-JP" sz="2000" b="1" dirty="0"/>
              <a:t>7</a:t>
            </a:r>
            <a:r>
              <a:rPr lang="ja-JP" altLang="en-US" sz="2000" b="1" dirty="0"/>
              <a:t>月、検討結果に基づいて、経済産業省として「科学的特性マップ」を作成し、公表。</a:t>
            </a:r>
            <a:endParaRPr lang="en-US" altLang="ja-JP" sz="2000" b="1" dirty="0"/>
          </a:p>
          <a:p>
            <a:r>
              <a:rPr lang="ja-JP" altLang="en-US" sz="2000" b="1" dirty="0"/>
              <a:t>★マップ公表後、「</a:t>
            </a:r>
            <a:r>
              <a:rPr lang="en-US" altLang="ja-JP" sz="2000" b="1" dirty="0"/>
              <a:t>NUMO</a:t>
            </a:r>
            <a:r>
              <a:rPr lang="ja-JP" altLang="en-US" sz="2000" b="1" dirty="0"/>
              <a:t>」が処分地選定調査を行い、科学的特性を詳しく調査しながら、全国で「対話活動」を進めている。</a:t>
            </a:r>
          </a:p>
        </p:txBody>
      </p:sp>
    </p:spTree>
    <p:extLst>
      <p:ext uri="{BB962C8B-B14F-4D97-AF65-F5344CB8AC3E}">
        <p14:creationId xmlns:p14="http://schemas.microsoft.com/office/powerpoint/2010/main" val="36338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A7F9888-FE25-4F58-B5DE-81E4789F5C0F}"/>
              </a:ext>
            </a:extLst>
          </p:cNvPr>
          <p:cNvPicPr>
            <a:picLocks noChangeAspect="1"/>
          </p:cNvPicPr>
          <p:nvPr/>
        </p:nvPicPr>
        <p:blipFill>
          <a:blip r:embed="rId3"/>
          <a:stretch>
            <a:fillRect/>
          </a:stretch>
        </p:blipFill>
        <p:spPr>
          <a:xfrm>
            <a:off x="5889023" y="476145"/>
            <a:ext cx="5902144" cy="5905710"/>
          </a:xfrm>
          <a:prstGeom prst="rect">
            <a:avLst/>
          </a:prstGeom>
        </p:spPr>
      </p:pic>
      <p:sp>
        <p:nvSpPr>
          <p:cNvPr id="3" name="テキスト ボックス 2">
            <a:extLst>
              <a:ext uri="{FF2B5EF4-FFF2-40B4-BE49-F238E27FC236}">
                <a16:creationId xmlns:a16="http://schemas.microsoft.com/office/drawing/2014/main" id="{A45A2217-1879-4655-AF73-0FA76DC4ED94}"/>
              </a:ext>
            </a:extLst>
          </p:cNvPr>
          <p:cNvSpPr txBox="1"/>
          <p:nvPr/>
        </p:nvSpPr>
        <p:spPr>
          <a:xfrm>
            <a:off x="400832" y="476145"/>
            <a:ext cx="7189941" cy="830997"/>
          </a:xfrm>
          <a:prstGeom prst="rect">
            <a:avLst/>
          </a:prstGeom>
          <a:noFill/>
        </p:spPr>
        <p:txBody>
          <a:bodyPr wrap="square" rtlCol="0">
            <a:spAutoFit/>
          </a:bodyPr>
          <a:lstStyle/>
          <a:p>
            <a:r>
              <a:rPr lang="ja-JP" altLang="en-US" sz="2400" dirty="0">
                <a:solidFill>
                  <a:srgbClr val="0070C0"/>
                </a:solidFill>
                <a:latin typeface="HGS創英ﾌﾟﾚｾﾞﾝｽEB" panose="02020800000000000000" pitchFamily="18" charset="-128"/>
                <a:ea typeface="HGS創英ﾌﾟﾚｾﾞﾝｽEB" panose="02020800000000000000" pitchFamily="18" charset="-128"/>
              </a:rPr>
              <a:t>「核のごみ」受け入れ、２０都道府県が「拒否」</a:t>
            </a:r>
            <a:r>
              <a:rPr lang="en-US" altLang="ja-JP" sz="2400" dirty="0">
                <a:solidFill>
                  <a:srgbClr val="0070C0"/>
                </a:solidFill>
                <a:latin typeface="HGS創英ﾌﾟﾚｾﾞﾝｽEB" panose="02020800000000000000" pitchFamily="18" charset="-128"/>
                <a:ea typeface="HGS創英ﾌﾟﾚｾﾞﾝｽEB" panose="02020800000000000000" pitchFamily="18" charset="-128"/>
              </a:rPr>
              <a:t>…</a:t>
            </a:r>
            <a:r>
              <a:rPr lang="ja-JP" altLang="en-US" sz="2400" dirty="0">
                <a:solidFill>
                  <a:srgbClr val="0070C0"/>
                </a:solidFill>
                <a:latin typeface="HGS創英ﾌﾟﾚｾﾞﾝｽEB" panose="02020800000000000000" pitchFamily="18" charset="-128"/>
                <a:ea typeface="HGS創英ﾌﾟﾚｾﾞﾝｽEB" panose="02020800000000000000" pitchFamily="18" charset="-128"/>
              </a:rPr>
              <a:t>最終処分立地「容認」ゼロ</a:t>
            </a:r>
            <a:r>
              <a:rPr lang="ja-JP" altLang="en-US" b="1" dirty="0">
                <a:solidFill>
                  <a:srgbClr val="0070C0"/>
                </a:solidFill>
                <a:latin typeface="HGS創英ﾌﾟﾚｾﾞﾝｽEB" panose="02020800000000000000" pitchFamily="18" charset="-128"/>
                <a:ea typeface="HGS創英ﾌﾟﾚｾﾞﾝｽEB" panose="02020800000000000000" pitchFamily="18" charset="-128"/>
              </a:rPr>
              <a:t>（</a:t>
            </a:r>
            <a:r>
              <a:rPr lang="en-US" altLang="ja-JP" b="1" dirty="0">
                <a:solidFill>
                  <a:srgbClr val="0070C0"/>
                </a:solidFill>
                <a:latin typeface="HGS創英ﾌﾟﾚｾﾞﾝｽEB" panose="02020800000000000000" pitchFamily="18" charset="-128"/>
                <a:ea typeface="HGS創英ﾌﾟﾚｾﾞﾝｽEB" panose="02020800000000000000" pitchFamily="18" charset="-128"/>
              </a:rPr>
              <a:t>2016/7</a:t>
            </a:r>
            <a:r>
              <a:rPr lang="ja-JP" altLang="en-US" b="1" dirty="0">
                <a:solidFill>
                  <a:srgbClr val="0070C0"/>
                </a:solidFill>
                <a:latin typeface="HGS創英ﾌﾟﾚｾﾞﾝｽEB" panose="02020800000000000000" pitchFamily="18" charset="-128"/>
                <a:ea typeface="HGS創英ﾌﾟﾚｾﾞﾝｽEB" panose="02020800000000000000" pitchFamily="18" charset="-128"/>
              </a:rPr>
              <a:t>月</a:t>
            </a:r>
            <a:r>
              <a:rPr lang="ja-JP" altLang="en-US" b="1" dirty="0">
                <a:solidFill>
                  <a:srgbClr val="0070C0"/>
                </a:solidFill>
              </a:rPr>
              <a:t>産経新聞調査</a:t>
            </a:r>
            <a:r>
              <a:rPr lang="ja-JP" altLang="en-US" b="1" dirty="0">
                <a:solidFill>
                  <a:srgbClr val="0070C0"/>
                </a:solidFill>
                <a:latin typeface="HGS創英ﾌﾟﾚｾﾞﾝｽEB" panose="02020800000000000000" pitchFamily="18" charset="-128"/>
                <a:ea typeface="HGS創英ﾌﾟﾚｾﾞﾝｽEB" panose="02020800000000000000" pitchFamily="18" charset="-128"/>
              </a:rPr>
              <a:t>）</a:t>
            </a:r>
            <a:endParaRPr kumimoji="1" lang="ja-JP" altLang="en-US" b="1" dirty="0">
              <a:solidFill>
                <a:srgbClr val="0070C0"/>
              </a:solidFill>
            </a:endParaRPr>
          </a:p>
        </p:txBody>
      </p:sp>
      <p:grpSp>
        <p:nvGrpSpPr>
          <p:cNvPr id="8" name="グループ化 7">
            <a:extLst>
              <a:ext uri="{FF2B5EF4-FFF2-40B4-BE49-F238E27FC236}">
                <a16:creationId xmlns:a16="http://schemas.microsoft.com/office/drawing/2014/main" id="{4F647A91-C211-431D-8E8A-1699EA74126E}"/>
              </a:ext>
            </a:extLst>
          </p:cNvPr>
          <p:cNvGrpSpPr/>
          <p:nvPr/>
        </p:nvGrpSpPr>
        <p:grpSpPr>
          <a:xfrm>
            <a:off x="548099" y="1741117"/>
            <a:ext cx="5080923" cy="4916466"/>
            <a:chOff x="548099" y="1741117"/>
            <a:chExt cx="5080923" cy="4916466"/>
          </a:xfrm>
        </p:grpSpPr>
        <p:pic>
          <p:nvPicPr>
            <p:cNvPr id="4" name="図 3">
              <a:extLst>
                <a:ext uri="{FF2B5EF4-FFF2-40B4-BE49-F238E27FC236}">
                  <a16:creationId xmlns:a16="http://schemas.microsoft.com/office/drawing/2014/main" id="{148BCD1B-4E16-4C13-88CF-623ABEE85860}"/>
                </a:ext>
              </a:extLst>
            </p:cNvPr>
            <p:cNvPicPr>
              <a:picLocks noChangeAspect="1"/>
            </p:cNvPicPr>
            <p:nvPr/>
          </p:nvPicPr>
          <p:blipFill>
            <a:blip r:embed="rId4"/>
            <a:stretch>
              <a:fillRect/>
            </a:stretch>
          </p:blipFill>
          <p:spPr>
            <a:xfrm>
              <a:off x="808100" y="2180831"/>
              <a:ext cx="3187702" cy="4389070"/>
            </a:xfrm>
            <a:prstGeom prst="rect">
              <a:avLst/>
            </a:prstGeom>
          </p:spPr>
        </p:pic>
        <p:sp>
          <p:nvSpPr>
            <p:cNvPr id="5" name="吹き出し: 角を丸めた四角形 4">
              <a:extLst>
                <a:ext uri="{FF2B5EF4-FFF2-40B4-BE49-F238E27FC236}">
                  <a16:creationId xmlns:a16="http://schemas.microsoft.com/office/drawing/2014/main" id="{EE9E2221-03CD-4FAE-B7E0-D7132AB005C6}"/>
                </a:ext>
              </a:extLst>
            </p:cNvPr>
            <p:cNvSpPr/>
            <p:nvPr/>
          </p:nvSpPr>
          <p:spPr>
            <a:xfrm>
              <a:off x="548099" y="1741117"/>
              <a:ext cx="3707704" cy="4916466"/>
            </a:xfrm>
            <a:prstGeom prst="wedgeRoundRectCallout">
              <a:avLst>
                <a:gd name="adj1" fmla="val 62407"/>
                <a:gd name="adj2" fmla="val -29561"/>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7630BD9-05FD-4058-BE47-1BE8CA60709B}"/>
                </a:ext>
              </a:extLst>
            </p:cNvPr>
            <p:cNvSpPr txBox="1"/>
            <p:nvPr/>
          </p:nvSpPr>
          <p:spPr>
            <a:xfrm>
              <a:off x="4870225" y="2180831"/>
              <a:ext cx="758797" cy="4201024"/>
            </a:xfrm>
            <a:prstGeom prst="rect">
              <a:avLst/>
            </a:prstGeom>
            <a:noFill/>
          </p:spPr>
          <p:txBody>
            <a:bodyPr vert="eaVert" wrap="square" rtlCol="0">
              <a:spAutoFit/>
            </a:bodyPr>
            <a:lstStyle/>
            <a:p>
              <a:r>
                <a:rPr kumimoji="1" lang="en-US" altLang="ja-JP" b="1" dirty="0">
                  <a:latin typeface="+mn-ea"/>
                </a:rPr>
                <a:t>07</a:t>
              </a:r>
              <a:r>
                <a:rPr kumimoji="1" lang="ja-JP" altLang="en-US" b="1" dirty="0">
                  <a:latin typeface="+mn-ea"/>
                </a:rPr>
                <a:t>年１月、全国で初の高レベル廃棄物</a:t>
              </a:r>
              <a:endParaRPr kumimoji="1" lang="en-US" altLang="ja-JP" b="1" dirty="0">
                <a:latin typeface="+mn-ea"/>
              </a:endParaRPr>
            </a:p>
            <a:p>
              <a:r>
                <a:rPr lang="ja-JP" altLang="en-US" b="1" dirty="0">
                  <a:latin typeface="+mn-ea"/>
                </a:rPr>
                <a:t>の受け入れ騒動が高知県東洋町で</a:t>
              </a:r>
              <a:r>
                <a:rPr lang="en-US" altLang="ja-JP" b="1" dirty="0">
                  <a:latin typeface="+mn-ea"/>
                </a:rPr>
                <a:t>……</a:t>
              </a:r>
              <a:endParaRPr kumimoji="1" lang="ja-JP" altLang="en-US" b="1" dirty="0">
                <a:latin typeface="+mn-ea"/>
              </a:endParaRPr>
            </a:p>
          </p:txBody>
        </p:sp>
      </p:grpSp>
    </p:spTree>
    <p:extLst>
      <p:ext uri="{BB962C8B-B14F-4D97-AF65-F5344CB8AC3E}">
        <p14:creationId xmlns:p14="http://schemas.microsoft.com/office/powerpoint/2010/main" val="27870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B3D7B14-D2F9-4BF1-8721-5771EEE530BC}"/>
              </a:ext>
            </a:extLst>
          </p:cNvPr>
          <p:cNvPicPr>
            <a:picLocks noChangeAspect="1"/>
          </p:cNvPicPr>
          <p:nvPr/>
        </p:nvPicPr>
        <p:blipFill>
          <a:blip r:embed="rId3"/>
          <a:stretch>
            <a:fillRect/>
          </a:stretch>
        </p:blipFill>
        <p:spPr>
          <a:xfrm>
            <a:off x="387458" y="185980"/>
            <a:ext cx="11406752" cy="6354305"/>
          </a:xfrm>
          <a:prstGeom prst="rect">
            <a:avLst/>
          </a:prstGeom>
        </p:spPr>
      </p:pic>
      <p:sp>
        <p:nvSpPr>
          <p:cNvPr id="9" name="テキスト ボックス 8">
            <a:extLst>
              <a:ext uri="{FF2B5EF4-FFF2-40B4-BE49-F238E27FC236}">
                <a16:creationId xmlns:a16="http://schemas.microsoft.com/office/drawing/2014/main" id="{9461F13F-B314-45B5-9114-3F18E52225DD}"/>
              </a:ext>
            </a:extLst>
          </p:cNvPr>
          <p:cNvSpPr txBox="1"/>
          <p:nvPr/>
        </p:nvSpPr>
        <p:spPr>
          <a:xfrm>
            <a:off x="557939" y="1038386"/>
            <a:ext cx="2541722" cy="1323439"/>
          </a:xfrm>
          <a:prstGeom prst="rect">
            <a:avLst/>
          </a:prstGeom>
          <a:noFill/>
        </p:spPr>
        <p:txBody>
          <a:bodyPr wrap="square" rtlCol="0">
            <a:spAutoFit/>
          </a:bodyPr>
          <a:lstStyle/>
          <a:p>
            <a:r>
              <a:rPr kumimoji="1" lang="ja-JP" altLang="en-US" sz="2000" b="1" dirty="0">
                <a:latin typeface="HGP創英ﾌﾟﾚｾﾞﾝｽEB" panose="02020800000000000000" pitchFamily="18" charset="-128"/>
                <a:ea typeface="HGP創英ﾌﾟﾚｾﾞﾝｽEB" panose="02020800000000000000" pitchFamily="18" charset="-128"/>
              </a:rPr>
              <a:t>核の最終処分を担う</a:t>
            </a:r>
            <a:endParaRPr kumimoji="1" lang="en-US" altLang="ja-JP" sz="2000" b="1" dirty="0">
              <a:latin typeface="HGP創英ﾌﾟﾚｾﾞﾝｽEB" panose="02020800000000000000" pitchFamily="18" charset="-128"/>
              <a:ea typeface="HGP創英ﾌﾟﾚｾﾞﾝｽEB" panose="02020800000000000000" pitchFamily="18" charset="-128"/>
            </a:endParaRPr>
          </a:p>
          <a:p>
            <a:pPr algn="ctr"/>
            <a:r>
              <a:rPr lang="ja-JP" altLang="en-US" sz="2000" b="1" dirty="0">
                <a:solidFill>
                  <a:srgbClr val="FF0000"/>
                </a:solidFill>
                <a:latin typeface="HGP創英ﾌﾟﾚｾﾞﾝｽEB" panose="02020800000000000000" pitchFamily="18" charset="-128"/>
                <a:ea typeface="HGP創英ﾌﾟﾚｾﾞﾝｽEB" panose="02020800000000000000" pitchFamily="18" charset="-128"/>
              </a:rPr>
              <a:t>「</a:t>
            </a:r>
            <a:r>
              <a:rPr lang="en-US" altLang="ja-JP" sz="2000" b="1" dirty="0">
                <a:solidFill>
                  <a:srgbClr val="FF0000"/>
                </a:solidFill>
                <a:latin typeface="HGP創英ﾌﾟﾚｾﾞﾝｽEB" panose="02020800000000000000" pitchFamily="18" charset="-128"/>
                <a:ea typeface="HGP創英ﾌﾟﾚｾﾞﾝｽEB" panose="02020800000000000000" pitchFamily="18" charset="-128"/>
              </a:rPr>
              <a:t>NUMO</a:t>
            </a:r>
            <a:r>
              <a:rPr lang="ja-JP" altLang="en-US" sz="20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2000" b="1" dirty="0">
                <a:latin typeface="HGP創英ﾌﾟﾚｾﾞﾝｽEB" panose="02020800000000000000" pitchFamily="18" charset="-128"/>
                <a:ea typeface="HGP創英ﾌﾟﾚｾﾞﾝｽEB" panose="02020800000000000000" pitchFamily="18" charset="-128"/>
              </a:rPr>
              <a:t>とは？</a:t>
            </a:r>
            <a:endParaRPr lang="en-US" altLang="ja-JP" sz="2000" b="1" dirty="0">
              <a:latin typeface="HGP創英ﾌﾟﾚｾﾞﾝｽEB" panose="02020800000000000000" pitchFamily="18" charset="-128"/>
              <a:ea typeface="HGP創英ﾌﾟﾚｾﾞﾝｽEB" panose="02020800000000000000" pitchFamily="18" charset="-128"/>
            </a:endParaRPr>
          </a:p>
          <a:p>
            <a:pPr algn="ctr"/>
            <a:r>
              <a:rPr kumimoji="1" lang="ja-JP" altLang="en-US" sz="2000" b="1" dirty="0">
                <a:latin typeface="HGP創英ﾌﾟﾚｾﾞﾝｽEB" panose="02020800000000000000" pitchFamily="18" charset="-128"/>
                <a:ea typeface="HGP創英ﾌﾟﾚｾﾞﾝｽEB" panose="02020800000000000000" pitchFamily="18" charset="-128"/>
              </a:rPr>
              <a:t>私たちの支払う電気料金で運営されます！</a:t>
            </a:r>
          </a:p>
        </p:txBody>
      </p:sp>
      <p:sp>
        <p:nvSpPr>
          <p:cNvPr id="10" name="四角形: 角を丸くする 9">
            <a:extLst>
              <a:ext uri="{FF2B5EF4-FFF2-40B4-BE49-F238E27FC236}">
                <a16:creationId xmlns:a16="http://schemas.microsoft.com/office/drawing/2014/main" id="{1C7BFFA6-056A-406E-9DCE-2D92061B0E66}"/>
              </a:ext>
            </a:extLst>
          </p:cNvPr>
          <p:cNvSpPr/>
          <p:nvPr/>
        </p:nvSpPr>
        <p:spPr>
          <a:xfrm>
            <a:off x="2617940" y="4017670"/>
            <a:ext cx="9294311" cy="25727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b="1" dirty="0">
                <a:solidFill>
                  <a:schemeClr val="tx1"/>
                </a:solidFill>
              </a:rPr>
              <a:t>★原子力発電環境整備機構は、原子力発電により発生する使用済燃料を再処理する過程で発生する高レベル放射性廃棄物等の最終処分事業を行なう日本の事業体。</a:t>
            </a:r>
            <a:endParaRPr lang="en-US" altLang="ja-JP" sz="1700" b="1" dirty="0">
              <a:solidFill>
                <a:schemeClr val="tx1"/>
              </a:solidFill>
            </a:endParaRPr>
          </a:p>
          <a:p>
            <a:r>
              <a:rPr lang="ja-JP" altLang="en-US" sz="1700" b="1" dirty="0">
                <a:solidFill>
                  <a:schemeClr val="tx1"/>
                </a:solidFill>
              </a:rPr>
              <a:t>★</a:t>
            </a:r>
            <a:r>
              <a:rPr lang="en-US" altLang="ja-JP" sz="1700" b="1" dirty="0">
                <a:solidFill>
                  <a:schemeClr val="tx1"/>
                </a:solidFill>
              </a:rPr>
              <a:t>00</a:t>
            </a:r>
            <a:r>
              <a:rPr lang="ja-JP" altLang="en-US" sz="1700" b="1" dirty="0">
                <a:solidFill>
                  <a:schemeClr val="tx1"/>
                </a:solidFill>
              </a:rPr>
              <a:t>年</a:t>
            </a:r>
            <a:r>
              <a:rPr lang="en-US" altLang="ja-JP" sz="1700" b="1" dirty="0">
                <a:solidFill>
                  <a:schemeClr val="tx1"/>
                </a:solidFill>
              </a:rPr>
              <a:t>6</a:t>
            </a:r>
            <a:r>
              <a:rPr lang="ja-JP" altLang="en-US" sz="1700" b="1" dirty="0">
                <a:solidFill>
                  <a:schemeClr val="tx1"/>
                </a:solidFill>
              </a:rPr>
              <a:t>月に「特定放射性廃棄物の最終処分に関する法律」が公布されたのを受けて設立。</a:t>
            </a:r>
            <a:endParaRPr lang="en-US" altLang="ja-JP" sz="1700" b="1" dirty="0">
              <a:solidFill>
                <a:schemeClr val="tx1"/>
              </a:solidFill>
            </a:endParaRPr>
          </a:p>
          <a:p>
            <a:r>
              <a:rPr lang="ja-JP" altLang="en-US" sz="1700" b="1" dirty="0">
                <a:solidFill>
                  <a:schemeClr val="tx1"/>
                </a:solidFill>
              </a:rPr>
              <a:t>★</a:t>
            </a:r>
            <a:r>
              <a:rPr lang="en-US" altLang="ja-JP" sz="1700" b="1" dirty="0">
                <a:solidFill>
                  <a:schemeClr val="tx1"/>
                </a:solidFill>
              </a:rPr>
              <a:t>02</a:t>
            </a:r>
            <a:r>
              <a:rPr lang="ja-JP" altLang="en-US" sz="1700" b="1" dirty="0">
                <a:solidFill>
                  <a:schemeClr val="tx1"/>
                </a:solidFill>
              </a:rPr>
              <a:t>年から全国の市町村を対象に、文献調査を行う地区の公募を行なうも応募なし。</a:t>
            </a:r>
            <a:endParaRPr lang="en-US" altLang="ja-JP" sz="1700" b="1" dirty="0">
              <a:solidFill>
                <a:schemeClr val="tx1"/>
              </a:solidFill>
            </a:endParaRPr>
          </a:p>
          <a:p>
            <a:r>
              <a:rPr lang="ja-JP" altLang="en-US" sz="1700" b="1" dirty="0">
                <a:solidFill>
                  <a:schemeClr val="tx1"/>
                </a:solidFill>
              </a:rPr>
              <a:t>★</a:t>
            </a:r>
            <a:r>
              <a:rPr lang="en-US" altLang="ja-JP" sz="1700" b="1" dirty="0">
                <a:solidFill>
                  <a:schemeClr val="tx1"/>
                </a:solidFill>
              </a:rPr>
              <a:t>17</a:t>
            </a:r>
            <a:r>
              <a:rPr lang="ja-JP" altLang="en-US" sz="1700" b="1" dirty="0">
                <a:solidFill>
                  <a:schemeClr val="tx1"/>
                </a:solidFill>
              </a:rPr>
              <a:t>年</a:t>
            </a:r>
            <a:r>
              <a:rPr lang="en-US" altLang="ja-JP" sz="1700" b="1" dirty="0">
                <a:solidFill>
                  <a:schemeClr val="tx1"/>
                </a:solidFill>
              </a:rPr>
              <a:t>7</a:t>
            </a:r>
            <a:r>
              <a:rPr lang="ja-JP" altLang="en-US" sz="1700" b="1" dirty="0">
                <a:solidFill>
                  <a:schemeClr val="tx1"/>
                </a:solidFill>
              </a:rPr>
              <a:t>月経産省資源エネルギー庁の「科学的特性マップ」を公表したことを受け、同年</a:t>
            </a:r>
            <a:r>
              <a:rPr lang="en-US" altLang="ja-JP" sz="1700" b="1" dirty="0">
                <a:solidFill>
                  <a:schemeClr val="tx1"/>
                </a:solidFill>
              </a:rPr>
              <a:t>10</a:t>
            </a:r>
            <a:r>
              <a:rPr lang="ja-JP" altLang="en-US" sz="1700" b="1" dirty="0">
                <a:solidFill>
                  <a:schemeClr val="tx1"/>
                </a:solidFill>
              </a:rPr>
              <a:t>月から全国各地で「科学的特性マップに関する意見交換会」を全国で開催中。</a:t>
            </a:r>
            <a:endParaRPr lang="en-US" altLang="ja-JP" sz="1700" b="1" dirty="0">
              <a:solidFill>
                <a:schemeClr val="tx1"/>
              </a:solidFill>
            </a:endParaRPr>
          </a:p>
          <a:p>
            <a:r>
              <a:rPr lang="ja-JP" altLang="en-US" sz="1700" b="1" dirty="0">
                <a:solidFill>
                  <a:schemeClr val="tx1"/>
                </a:solidFill>
              </a:rPr>
              <a:t>★</a:t>
            </a:r>
            <a:r>
              <a:rPr lang="en-US" altLang="ja-JP" sz="1700" b="1" dirty="0">
                <a:solidFill>
                  <a:schemeClr val="tx1"/>
                </a:solidFill>
              </a:rPr>
              <a:t>17</a:t>
            </a:r>
            <a:r>
              <a:rPr lang="ja-JP" altLang="en-US" sz="1700" b="1" dirty="0">
                <a:solidFill>
                  <a:schemeClr val="tx1"/>
                </a:solidFill>
              </a:rPr>
              <a:t>年</a:t>
            </a:r>
            <a:r>
              <a:rPr lang="en-US" altLang="ja-JP" sz="1700" b="1" dirty="0">
                <a:solidFill>
                  <a:schemeClr val="tx1"/>
                </a:solidFill>
              </a:rPr>
              <a:t>11</a:t>
            </a:r>
            <a:r>
              <a:rPr lang="ja-JP" altLang="en-US" sz="1700" b="1" dirty="0">
                <a:solidFill>
                  <a:schemeClr val="tx1"/>
                </a:solidFill>
              </a:rPr>
              <a:t>月、さいたま市で開催された意見交換会に参加した大学生が、座談会の場で「</a:t>
            </a:r>
            <a:r>
              <a:rPr lang="en-US" altLang="ja-JP" sz="1700" b="1" dirty="0">
                <a:solidFill>
                  <a:schemeClr val="tx1"/>
                </a:solidFill>
              </a:rPr>
              <a:t>1</a:t>
            </a:r>
            <a:r>
              <a:rPr lang="ja-JP" altLang="en-US" sz="1700" b="1" dirty="0">
                <a:solidFill>
                  <a:schemeClr val="tx1"/>
                </a:solidFill>
              </a:rPr>
              <a:t>万円もらえるから参加した」旨を発言したことから、委託業者が謝礼金を約束して参加者を動員していたことが発覚、</a:t>
            </a:r>
            <a:r>
              <a:rPr lang="en-US" altLang="ja-JP" sz="1700" b="1" dirty="0">
                <a:solidFill>
                  <a:schemeClr val="tx1"/>
                </a:solidFill>
              </a:rPr>
              <a:t>NUMO</a:t>
            </a:r>
            <a:r>
              <a:rPr lang="ja-JP" altLang="en-US" sz="1700" b="1" dirty="0">
                <a:solidFill>
                  <a:schemeClr val="tx1"/>
                </a:solidFill>
              </a:rPr>
              <a:t>による「やらせ」が激しい批判を浴びる事態となった。</a:t>
            </a:r>
            <a:endParaRPr kumimoji="1" lang="ja-JP" altLang="en-US" dirty="0">
              <a:solidFill>
                <a:schemeClr val="tx1"/>
              </a:solidFill>
            </a:endParaRPr>
          </a:p>
        </p:txBody>
      </p:sp>
      <p:sp>
        <p:nvSpPr>
          <p:cNvPr id="2" name="テキスト ボックス 1">
            <a:extLst>
              <a:ext uri="{FF2B5EF4-FFF2-40B4-BE49-F238E27FC236}">
                <a16:creationId xmlns:a16="http://schemas.microsoft.com/office/drawing/2014/main" id="{1BD3BE3E-EAB0-49CC-95D1-EC05DE6B69B7}"/>
              </a:ext>
            </a:extLst>
          </p:cNvPr>
          <p:cNvSpPr txBox="1"/>
          <p:nvPr/>
        </p:nvSpPr>
        <p:spPr>
          <a:xfrm>
            <a:off x="557939" y="135876"/>
            <a:ext cx="7496297" cy="769441"/>
          </a:xfrm>
          <a:prstGeom prst="rect">
            <a:avLst/>
          </a:prstGeom>
          <a:noFill/>
        </p:spPr>
        <p:txBody>
          <a:bodyPr wrap="square" rtlCol="0">
            <a:spAutoFit/>
          </a:bodyPr>
          <a:lstStyle/>
          <a:p>
            <a:pPr algn="ctr"/>
            <a:r>
              <a:rPr lang="zh-TW" altLang="en-US" sz="2400" dirty="0">
                <a:solidFill>
                  <a:srgbClr val="0070C0"/>
                </a:solidFill>
                <a:latin typeface="HG創英ﾌﾟﾚｾﾞﾝｽEB" panose="02020809000000000000" pitchFamily="17" charset="-128"/>
                <a:ea typeface="HG創英ﾌﾟﾚｾﾞﾝｽEB" panose="02020809000000000000" pitchFamily="17" charset="-128"/>
              </a:rPr>
              <a:t>原子力発電環境整備機構（</a:t>
            </a:r>
            <a:r>
              <a:rPr lang="en-US" altLang="zh-TW" sz="2400" b="1" dirty="0">
                <a:solidFill>
                  <a:srgbClr val="0070C0"/>
                </a:solidFill>
                <a:latin typeface="HG創英ﾌﾟﾚｾﾞﾝｽEB" panose="02020809000000000000" pitchFamily="17" charset="-128"/>
                <a:ea typeface="HG創英ﾌﾟﾚｾﾞﾝｽEB" panose="02020809000000000000" pitchFamily="17" charset="-128"/>
              </a:rPr>
              <a:t>NUMO</a:t>
            </a:r>
            <a:r>
              <a:rPr lang="zh-TW" altLang="en-US" sz="2400" dirty="0">
                <a:solidFill>
                  <a:srgbClr val="0070C0"/>
                </a:solidFill>
                <a:latin typeface="HG創英ﾌﾟﾚｾﾞﾝｽEB" panose="02020809000000000000" pitchFamily="17" charset="-128"/>
                <a:ea typeface="HG創英ﾌﾟﾚｾﾞﾝｽEB" panose="02020809000000000000" pitchFamily="17" charset="-128"/>
              </a:rPr>
              <a:t>）</a:t>
            </a:r>
            <a:endParaRPr lang="en-US" altLang="zh-TW" sz="2400" dirty="0">
              <a:solidFill>
                <a:srgbClr val="0070C0"/>
              </a:solidFill>
              <a:latin typeface="HG創英ﾌﾟﾚｾﾞﾝｽEB" panose="02020809000000000000" pitchFamily="17" charset="-128"/>
              <a:ea typeface="HG創英ﾌﾟﾚｾﾞﾝｽEB" panose="02020809000000000000" pitchFamily="17" charset="-128"/>
            </a:endParaRPr>
          </a:p>
          <a:p>
            <a:pPr algn="ctr"/>
            <a:r>
              <a:rPr lang="en-US" altLang="ja-JP" sz="2000" b="1" dirty="0">
                <a:solidFill>
                  <a:srgbClr val="FF0000"/>
                </a:solidFill>
              </a:rPr>
              <a:t>Nu</a:t>
            </a:r>
            <a:r>
              <a:rPr lang="en-US" altLang="ja-JP" sz="2000" dirty="0"/>
              <a:t>clear Waste </a:t>
            </a:r>
            <a:r>
              <a:rPr lang="en-US" altLang="ja-JP" sz="2000" b="1" dirty="0">
                <a:solidFill>
                  <a:srgbClr val="FF0000"/>
                </a:solidFill>
              </a:rPr>
              <a:t>M</a:t>
            </a:r>
            <a:r>
              <a:rPr lang="en-US" altLang="ja-JP" sz="2000" dirty="0"/>
              <a:t>anagement </a:t>
            </a:r>
            <a:r>
              <a:rPr lang="en-US" altLang="ja-JP" sz="2000" b="1" dirty="0">
                <a:solidFill>
                  <a:srgbClr val="FF0000"/>
                </a:solidFill>
              </a:rPr>
              <a:t>O</a:t>
            </a:r>
            <a:r>
              <a:rPr lang="en-US" altLang="ja-JP" sz="2000" dirty="0"/>
              <a:t>rganization of Japan </a:t>
            </a:r>
            <a:endParaRPr kumimoji="1" lang="ja-JP" altLang="en-US" sz="2000" dirty="0">
              <a:solidFill>
                <a:srgbClr val="0070C0"/>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5449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fltVal val="0"/>
                                          </p:val>
                                        </p:tav>
                                        <p:tav tm="100000">
                                          <p:val>
                                            <p:strVal val="#ppt_w"/>
                                          </p:val>
                                        </p:tav>
                                      </p:tavLst>
                                    </p:anim>
                                    <p:anim calcmode="lin" valueType="num">
                                      <p:cBhvr>
                                        <p:cTn id="8" dur="500" fill="hold"/>
                                        <p:tgtEl>
                                          <p:spTgt spid="10">
                                            <p:bg/>
                                          </p:spTgt>
                                        </p:tgtEl>
                                        <p:attrNameLst>
                                          <p:attrName>ppt_h</p:attrName>
                                        </p:attrNameLst>
                                      </p:cBhvr>
                                      <p:tavLst>
                                        <p:tav tm="0">
                                          <p:val>
                                            <p:fltVal val="0"/>
                                          </p:val>
                                        </p:tav>
                                        <p:tav tm="100000">
                                          <p:val>
                                            <p:strVal val="#ppt_h"/>
                                          </p:val>
                                        </p:tav>
                                      </p:tavLst>
                                    </p:anim>
                                    <p:animEffect transition="in" filter="fade">
                                      <p:cBhvr>
                                        <p:cTn id="9" dur="500"/>
                                        <p:tgtEl>
                                          <p:spTgt spid="10">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92E157-3698-4634-9096-7CC98255C6BF}"/>
              </a:ext>
            </a:extLst>
          </p:cNvPr>
          <p:cNvSpPr txBox="1"/>
          <p:nvPr/>
        </p:nvSpPr>
        <p:spPr>
          <a:xfrm>
            <a:off x="1221783" y="297440"/>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政府による最終処分事業が加速している狙いとは</a:t>
            </a:r>
            <a:endPar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endParaRPr>
          </a:p>
        </p:txBody>
      </p:sp>
      <p:sp>
        <p:nvSpPr>
          <p:cNvPr id="4" name="テキスト ボックス 3">
            <a:extLst>
              <a:ext uri="{FF2B5EF4-FFF2-40B4-BE49-F238E27FC236}">
                <a16:creationId xmlns:a16="http://schemas.microsoft.com/office/drawing/2014/main" id="{09FD94C9-9C89-490D-8985-BB18E61FEA5D}"/>
              </a:ext>
            </a:extLst>
          </p:cNvPr>
          <p:cNvSpPr txBox="1"/>
          <p:nvPr/>
        </p:nvSpPr>
        <p:spPr>
          <a:xfrm>
            <a:off x="409183" y="1228397"/>
            <a:ext cx="11373633" cy="4401205"/>
          </a:xfrm>
          <a:prstGeom prst="rect">
            <a:avLst/>
          </a:prstGeom>
          <a:noFill/>
        </p:spPr>
        <p:txBody>
          <a:bodyPr wrap="square" rtlCol="0">
            <a:spAutoFit/>
          </a:bodyPr>
          <a:lstStyle/>
          <a:p>
            <a:r>
              <a:rPr kumimoji="1" lang="ja-JP" altLang="en-US" sz="2000" b="1" dirty="0"/>
              <a:t>★政府が最終処分地の決定を急ぐ理由は「最終処分場」が未解決のまま先送りされることが原子力事業の復活路線に対して様々な形で悪影響を及ぼす恐れがあると判断したからである。</a:t>
            </a:r>
            <a:endParaRPr kumimoji="1" lang="en-US" altLang="ja-JP" sz="2000" b="1" dirty="0"/>
          </a:p>
          <a:p>
            <a:r>
              <a:rPr lang="ja-JP" altLang="en-US" sz="2000" b="1" dirty="0"/>
              <a:t>　</a:t>
            </a:r>
            <a:r>
              <a:rPr lang="en-US" altLang="ja-JP" sz="1900" b="1" dirty="0">
                <a:solidFill>
                  <a:srgbClr val="0070C0"/>
                </a:solidFill>
              </a:rPr>
              <a:t>※</a:t>
            </a:r>
            <a:r>
              <a:rPr lang="ja-JP" altLang="en-US" sz="1900" b="1" dirty="0">
                <a:solidFill>
                  <a:srgbClr val="0070C0"/>
                </a:solidFill>
              </a:rPr>
              <a:t>小泉ショックが大きな要因。（同氏がオルキルオト最終処分予定地を見学したことが発端）</a:t>
            </a:r>
            <a:endParaRPr kumimoji="1" lang="en-US" altLang="ja-JP" sz="1900" b="1" dirty="0">
              <a:solidFill>
                <a:srgbClr val="0070C0"/>
              </a:solidFill>
            </a:endParaRPr>
          </a:p>
          <a:p>
            <a:r>
              <a:rPr lang="ja-JP" altLang="en-US" sz="2000" b="1" dirty="0"/>
              <a:t>　</a:t>
            </a:r>
            <a:endParaRPr kumimoji="1" lang="en-US" altLang="ja-JP" sz="2000" b="1" dirty="0"/>
          </a:p>
          <a:p>
            <a:r>
              <a:rPr lang="ja-JP" altLang="en-US" sz="2000" b="1" dirty="0"/>
              <a:t>★使用済み核燃料の滞留問題を打開することが全面再稼働への最大の急所としていることによる。</a:t>
            </a:r>
            <a:endParaRPr lang="en-US" altLang="ja-JP" sz="2000" b="1" dirty="0"/>
          </a:p>
          <a:p>
            <a:r>
              <a:rPr lang="ja-JP" altLang="en-US" sz="2000" b="1" dirty="0"/>
              <a:t>　</a:t>
            </a:r>
            <a:r>
              <a:rPr lang="en-US" altLang="ja-JP" sz="1900" b="1" dirty="0">
                <a:solidFill>
                  <a:srgbClr val="0070C0"/>
                </a:solidFill>
              </a:rPr>
              <a:t>※</a:t>
            </a:r>
            <a:r>
              <a:rPr lang="ja-JP" altLang="en-US" sz="1900" b="1" dirty="0">
                <a:solidFill>
                  <a:srgbClr val="0070C0"/>
                </a:solidFill>
              </a:rPr>
              <a:t>現在の貯蔵プールは総容量</a:t>
            </a:r>
            <a:r>
              <a:rPr lang="en-US" altLang="ja-JP" sz="1900" b="1" dirty="0">
                <a:solidFill>
                  <a:srgbClr val="0070C0"/>
                </a:solidFill>
              </a:rPr>
              <a:t>23,730</a:t>
            </a:r>
            <a:r>
              <a:rPr lang="ja-JP" altLang="en-US" sz="1900" b="1" dirty="0">
                <a:solidFill>
                  <a:srgbClr val="0070C0"/>
                </a:solidFill>
              </a:rPr>
              <a:t>トンに対し</a:t>
            </a:r>
            <a:r>
              <a:rPr lang="en-US" altLang="ja-JP" sz="1900" b="1" dirty="0">
                <a:solidFill>
                  <a:srgbClr val="0070C0"/>
                </a:solidFill>
              </a:rPr>
              <a:t>17,790</a:t>
            </a:r>
            <a:r>
              <a:rPr lang="ja-JP" altLang="en-US" sz="1900" b="1" dirty="0">
                <a:solidFill>
                  <a:srgbClr val="0070C0"/>
                </a:solidFill>
              </a:rPr>
              <a:t>トンが貯蔵され、平均貯蔵率が</a:t>
            </a:r>
            <a:r>
              <a:rPr lang="en-US" altLang="ja-JP" sz="1900" b="1" dirty="0">
                <a:solidFill>
                  <a:srgbClr val="0070C0"/>
                </a:solidFill>
              </a:rPr>
              <a:t>75</a:t>
            </a:r>
            <a:r>
              <a:rPr lang="ja-JP" altLang="en-US" sz="1900" b="1" dirty="0">
                <a:solidFill>
                  <a:srgbClr val="0070C0"/>
                </a:solidFill>
              </a:rPr>
              <a:t>％程度。</a:t>
            </a:r>
            <a:endParaRPr lang="en-US" altLang="ja-JP" sz="1900" b="1" dirty="0">
              <a:solidFill>
                <a:srgbClr val="0070C0"/>
              </a:solidFill>
            </a:endParaRPr>
          </a:p>
          <a:p>
            <a:endParaRPr lang="en-US" altLang="ja-JP" sz="2000" b="1" dirty="0"/>
          </a:p>
          <a:p>
            <a:r>
              <a:rPr lang="ja-JP" altLang="en-US" sz="2000" b="1" dirty="0"/>
              <a:t>★</a:t>
            </a:r>
            <a:r>
              <a:rPr kumimoji="1" lang="ja-JP" altLang="en-US" sz="2000" b="1" dirty="0"/>
              <a:t>福島原発事故以前、比較的安易に考えていた既往原発施設内のプール増設や乾式貯蔵施設建設が事故以降は地元から拒否される傾向が主流となってきたこと。</a:t>
            </a:r>
            <a:endParaRPr kumimoji="1" lang="en-US" altLang="ja-JP" sz="2000" b="1" dirty="0"/>
          </a:p>
          <a:p>
            <a:r>
              <a:rPr lang="ja-JP" altLang="en-US" sz="2000" b="1" dirty="0"/>
              <a:t>　</a:t>
            </a:r>
            <a:r>
              <a:rPr lang="en-US" altLang="ja-JP" sz="1900" b="1" dirty="0">
                <a:solidFill>
                  <a:srgbClr val="0070C0"/>
                </a:solidFill>
              </a:rPr>
              <a:t>※</a:t>
            </a:r>
            <a:r>
              <a:rPr lang="ja-JP" altLang="en-US" sz="1900" b="1" dirty="0">
                <a:solidFill>
                  <a:srgbClr val="0070C0"/>
                </a:solidFill>
              </a:rPr>
              <a:t>国民世論が再稼働反対傾向にあり、対象自治体首長も迂闊に電力業界に加担できない状況がある。</a:t>
            </a:r>
            <a:endParaRPr lang="en-US" altLang="ja-JP" sz="1900" b="1" dirty="0">
              <a:solidFill>
                <a:srgbClr val="0070C0"/>
              </a:solidFill>
            </a:endParaRPr>
          </a:p>
          <a:p>
            <a:endParaRPr kumimoji="1" lang="en-US" altLang="ja-JP" sz="2000" b="1" dirty="0">
              <a:solidFill>
                <a:srgbClr val="0070C0"/>
              </a:solidFill>
            </a:endParaRPr>
          </a:p>
          <a:p>
            <a:r>
              <a:rPr lang="ja-JP" altLang="en-US" sz="2000" b="1" dirty="0"/>
              <a:t>★「最終処分場」が未確定のままだと、あらたに建設する「中間貯蔵施設」が「最終貯蔵施設」と受け取られ進展しないことへの恐れ。</a:t>
            </a:r>
            <a:endParaRPr lang="en-US" altLang="ja-JP" sz="2000" b="1" dirty="0"/>
          </a:p>
          <a:p>
            <a:r>
              <a:rPr lang="ja-JP" altLang="en-US" sz="2000" b="1" dirty="0"/>
              <a:t>　</a:t>
            </a:r>
            <a:r>
              <a:rPr lang="en-US" altLang="ja-JP" sz="2000" b="1" dirty="0">
                <a:solidFill>
                  <a:srgbClr val="0070C0"/>
                </a:solidFill>
              </a:rPr>
              <a:t>※</a:t>
            </a:r>
            <a:r>
              <a:rPr lang="ja-JP" altLang="en-US" sz="2000" b="1" dirty="0">
                <a:solidFill>
                  <a:srgbClr val="0070C0"/>
                </a:solidFill>
              </a:rPr>
              <a:t>事故前の電事連の計画では全国に５か所で</a:t>
            </a:r>
            <a:r>
              <a:rPr lang="en-US" altLang="ja-JP" sz="2000" b="1" dirty="0">
                <a:solidFill>
                  <a:srgbClr val="0070C0"/>
                </a:solidFill>
              </a:rPr>
              <a:t>24,000</a:t>
            </a:r>
            <a:r>
              <a:rPr lang="ja-JP" altLang="en-US" sz="2000" b="1" dirty="0">
                <a:solidFill>
                  <a:srgbClr val="0070C0"/>
                </a:solidFill>
              </a:rPr>
              <a:t>トンの中間貯蔵施設建設を計画していた。</a:t>
            </a:r>
            <a:endParaRPr lang="en-US" altLang="ja-JP" sz="2000" b="1" dirty="0">
              <a:solidFill>
                <a:srgbClr val="0070C0"/>
              </a:solidFill>
            </a:endParaRPr>
          </a:p>
        </p:txBody>
      </p:sp>
      <p:sp>
        <p:nvSpPr>
          <p:cNvPr id="3" name="四角形: 角を丸くする 2">
            <a:extLst>
              <a:ext uri="{FF2B5EF4-FFF2-40B4-BE49-F238E27FC236}">
                <a16:creationId xmlns:a16="http://schemas.microsoft.com/office/drawing/2014/main" id="{2BB915DB-0E1F-46D0-8146-563BFC3F6DFB}"/>
              </a:ext>
            </a:extLst>
          </p:cNvPr>
          <p:cNvSpPr/>
          <p:nvPr/>
        </p:nvSpPr>
        <p:spPr>
          <a:xfrm>
            <a:off x="682171" y="5629602"/>
            <a:ext cx="11100645" cy="80022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HGS創英ﾌﾟﾚｾﾞﾝｽEB" panose="02020800000000000000" pitchFamily="18" charset="-128"/>
                <a:ea typeface="HGS創英ﾌﾟﾚｾﾞﾝｽEB" panose="02020800000000000000" pitchFamily="18" charset="-128"/>
              </a:rPr>
              <a:t>最終処分は原子力発電推進目的が明確である！</a:t>
            </a:r>
          </a:p>
        </p:txBody>
      </p:sp>
    </p:spTree>
    <p:extLst>
      <p:ext uri="{BB962C8B-B14F-4D97-AF65-F5344CB8AC3E}">
        <p14:creationId xmlns:p14="http://schemas.microsoft.com/office/powerpoint/2010/main" val="24542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p:cTn id="49"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4">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 calcmode="lin" valueType="num">
                                      <p:cBhvr>
                                        <p:cTn id="56"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4">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0836D5-24D3-4AB7-BD76-33C6A47FA06A}"/>
              </a:ext>
            </a:extLst>
          </p:cNvPr>
          <p:cNvSpPr txBox="1"/>
          <p:nvPr/>
        </p:nvSpPr>
        <p:spPr>
          <a:xfrm>
            <a:off x="1472339" y="309966"/>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各原発の使用済み燃料貯蔵量と貯蔵能力</a:t>
            </a:r>
          </a:p>
        </p:txBody>
      </p:sp>
      <p:graphicFrame>
        <p:nvGraphicFramePr>
          <p:cNvPr id="6" name="グラフ 5">
            <a:extLst>
              <a:ext uri="{FF2B5EF4-FFF2-40B4-BE49-F238E27FC236}">
                <a16:creationId xmlns:a16="http://schemas.microsoft.com/office/drawing/2014/main" id="{CFD4BDEE-5FE9-40BA-8900-BE96E0928009}"/>
              </a:ext>
            </a:extLst>
          </p:cNvPr>
          <p:cNvGraphicFramePr>
            <a:graphicFrameLocks/>
          </p:cNvGraphicFramePr>
          <p:nvPr>
            <p:extLst>
              <p:ext uri="{D42A27DB-BD31-4B8C-83A1-F6EECF244321}">
                <p14:modId xmlns:p14="http://schemas.microsoft.com/office/powerpoint/2010/main" val="2917961598"/>
              </p:ext>
            </p:extLst>
          </p:nvPr>
        </p:nvGraphicFramePr>
        <p:xfrm>
          <a:off x="5283201" y="999258"/>
          <a:ext cx="6385378" cy="5653293"/>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33EF0D12-EF50-4867-997D-0CB64B16ACC1}"/>
              </a:ext>
            </a:extLst>
          </p:cNvPr>
          <p:cNvPicPr>
            <a:picLocks noChangeAspect="1"/>
          </p:cNvPicPr>
          <p:nvPr/>
        </p:nvPicPr>
        <p:blipFill>
          <a:blip r:embed="rId4"/>
          <a:stretch>
            <a:fillRect/>
          </a:stretch>
        </p:blipFill>
        <p:spPr>
          <a:xfrm>
            <a:off x="523421" y="1139667"/>
            <a:ext cx="4629150" cy="5372477"/>
          </a:xfrm>
          <a:prstGeom prst="rect">
            <a:avLst/>
          </a:prstGeom>
        </p:spPr>
      </p:pic>
    </p:spTree>
    <p:extLst>
      <p:ext uri="{BB962C8B-B14F-4D97-AF65-F5344CB8AC3E}">
        <p14:creationId xmlns:p14="http://schemas.microsoft.com/office/powerpoint/2010/main" val="405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C5591A-6075-4714-AF1F-9BAE05314C19}"/>
              </a:ext>
            </a:extLst>
          </p:cNvPr>
          <p:cNvSpPr txBox="1"/>
          <p:nvPr/>
        </p:nvSpPr>
        <p:spPr>
          <a:xfrm>
            <a:off x="1472339" y="309966"/>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最終処分へのガイドライン（日本学術会議の提言）</a:t>
            </a:r>
            <a:endPar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endParaRPr>
          </a:p>
        </p:txBody>
      </p:sp>
      <p:sp>
        <p:nvSpPr>
          <p:cNvPr id="3" name="四角形: 角を丸くする 2">
            <a:extLst>
              <a:ext uri="{FF2B5EF4-FFF2-40B4-BE49-F238E27FC236}">
                <a16:creationId xmlns:a16="http://schemas.microsoft.com/office/drawing/2014/main" id="{BB467BB1-B115-4598-9B94-91FC84F93F9D}"/>
              </a:ext>
            </a:extLst>
          </p:cNvPr>
          <p:cNvSpPr/>
          <p:nvPr/>
        </p:nvSpPr>
        <p:spPr>
          <a:xfrm>
            <a:off x="459233" y="906078"/>
            <a:ext cx="5486400" cy="190977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★この事業については、いくつかの選択肢の中から、総合的にみて最もましな選択肢を選ぶことが賢明である。そうした事業選択のガイドラインとして、</a:t>
            </a:r>
            <a:r>
              <a:rPr lang="ja-JP" altLang="en-US" sz="2000" b="1" dirty="0">
                <a:solidFill>
                  <a:srgbClr val="FF0000"/>
                </a:solidFill>
              </a:rPr>
              <a:t>技術的三原則</a:t>
            </a:r>
            <a:r>
              <a:rPr lang="ja-JP" altLang="en-US" sz="2000" b="1" dirty="0">
                <a:solidFill>
                  <a:schemeClr val="tx1"/>
                </a:solidFill>
              </a:rPr>
              <a:t>と</a:t>
            </a:r>
            <a:r>
              <a:rPr lang="ja-JP" altLang="en-US" sz="2000" b="1" dirty="0">
                <a:solidFill>
                  <a:srgbClr val="FF0000"/>
                </a:solidFill>
              </a:rPr>
              <a:t>社会的三原則</a:t>
            </a:r>
            <a:r>
              <a:rPr lang="ja-JP" altLang="en-US" sz="2000" b="1" dirty="0">
                <a:solidFill>
                  <a:schemeClr val="tx1"/>
                </a:solidFill>
              </a:rPr>
              <a:t>の２つを立てることは理に適っていると考えられる。</a:t>
            </a:r>
            <a:endParaRPr kumimoji="1" lang="ja-JP" altLang="en-US" sz="2000" b="1" dirty="0">
              <a:solidFill>
                <a:schemeClr val="tx1"/>
              </a:solidFill>
            </a:endParaRPr>
          </a:p>
        </p:txBody>
      </p:sp>
      <p:sp>
        <p:nvSpPr>
          <p:cNvPr id="4" name="テキスト ボックス 3">
            <a:extLst>
              <a:ext uri="{FF2B5EF4-FFF2-40B4-BE49-F238E27FC236}">
                <a16:creationId xmlns:a16="http://schemas.microsoft.com/office/drawing/2014/main" id="{86293369-7818-4AB3-854C-43D59A9AFBE7}"/>
              </a:ext>
            </a:extLst>
          </p:cNvPr>
          <p:cNvSpPr txBox="1"/>
          <p:nvPr/>
        </p:nvSpPr>
        <p:spPr>
          <a:xfrm>
            <a:off x="196036" y="2815849"/>
            <a:ext cx="5899964" cy="3447098"/>
          </a:xfrm>
          <a:prstGeom prst="rect">
            <a:avLst/>
          </a:prstGeom>
          <a:noFill/>
        </p:spPr>
        <p:txBody>
          <a:bodyPr wrap="square" rtlCol="0">
            <a:spAutoFit/>
          </a:bodyPr>
          <a:lstStyle/>
          <a:p>
            <a:pPr algn="ctr"/>
            <a:r>
              <a:rPr lang="en-US" altLang="ja-JP" b="1" dirty="0">
                <a:solidFill>
                  <a:srgbClr val="FF0000"/>
                </a:solidFill>
              </a:rPr>
              <a:t>【</a:t>
            </a:r>
            <a:r>
              <a:rPr lang="ja-JP" altLang="en-US" b="1" dirty="0">
                <a:solidFill>
                  <a:srgbClr val="FF0000"/>
                </a:solidFill>
              </a:rPr>
              <a:t>技術的三原則</a:t>
            </a:r>
            <a:r>
              <a:rPr lang="en-US" altLang="ja-JP" b="1" dirty="0">
                <a:solidFill>
                  <a:srgbClr val="FF0000"/>
                </a:solidFill>
              </a:rPr>
              <a:t>】</a:t>
            </a:r>
          </a:p>
          <a:p>
            <a:r>
              <a:rPr lang="ja-JP" altLang="en-US" sz="2000" b="1" dirty="0">
                <a:latin typeface="+mn-ea"/>
              </a:rPr>
              <a:t>①被ばくの最小化：作業員ならびに周辺住民の被曝を最小化する。被曝の最小化のための手段は</a:t>
            </a:r>
            <a:r>
              <a:rPr lang="en-US" altLang="ja-JP" sz="2000" b="1" dirty="0">
                <a:latin typeface="+mn-ea"/>
              </a:rPr>
              <a:t>2</a:t>
            </a:r>
            <a:r>
              <a:rPr lang="ja-JP" altLang="en-US" sz="2000" b="1" dirty="0">
                <a:latin typeface="+mn-ea"/>
              </a:rPr>
              <a:t>つ。第１は汚染物質の除去。第２は人間が放射能汚染区域に近づかないこと。</a:t>
            </a:r>
          </a:p>
          <a:p>
            <a:r>
              <a:rPr lang="ja-JP" altLang="en-US" sz="2000" b="1" dirty="0">
                <a:solidFill>
                  <a:srgbClr val="0070C0"/>
                </a:solidFill>
                <a:latin typeface="+mn-ea"/>
              </a:rPr>
              <a:t>②生活環境汚染の最小化：陸、海域の放射能による、人々の生活環境汚染を最小化する。あくまでも生活圏からの隔離が重要であり、いたずらに除染を進めることが賢いとは言えない。</a:t>
            </a:r>
          </a:p>
          <a:p>
            <a:r>
              <a:rPr lang="ja-JP" altLang="en-US" sz="2000" b="1" dirty="0">
                <a:latin typeface="+mn-ea"/>
              </a:rPr>
              <a:t>③国民負担の最小化：被曝の最小化を前提として、その上で、経済的国民負担の最小化を追求する。</a:t>
            </a:r>
            <a:endParaRPr kumimoji="1" lang="ja-JP" altLang="en-US" sz="2000" b="1" dirty="0">
              <a:latin typeface="+mn-ea"/>
            </a:endParaRPr>
          </a:p>
        </p:txBody>
      </p:sp>
      <p:sp>
        <p:nvSpPr>
          <p:cNvPr id="7" name="正方形/長方形 6">
            <a:extLst>
              <a:ext uri="{FF2B5EF4-FFF2-40B4-BE49-F238E27FC236}">
                <a16:creationId xmlns:a16="http://schemas.microsoft.com/office/drawing/2014/main" id="{CD3251B1-212F-4B99-9BCC-4E9C143022C7}"/>
              </a:ext>
            </a:extLst>
          </p:cNvPr>
          <p:cNvSpPr/>
          <p:nvPr/>
        </p:nvSpPr>
        <p:spPr>
          <a:xfrm>
            <a:off x="6096000" y="1223499"/>
            <a:ext cx="5749597" cy="5324535"/>
          </a:xfrm>
          <a:prstGeom prst="rect">
            <a:avLst/>
          </a:prstGeom>
        </p:spPr>
        <p:txBody>
          <a:bodyPr wrap="square">
            <a:spAutoFit/>
          </a:bodyPr>
          <a:lstStyle/>
          <a:p>
            <a:pPr algn="ctr"/>
            <a:r>
              <a:rPr lang="en-US" altLang="ja-JP" sz="2000" b="1" dirty="0">
                <a:solidFill>
                  <a:srgbClr val="FF0000"/>
                </a:solidFill>
              </a:rPr>
              <a:t>【</a:t>
            </a:r>
            <a:r>
              <a:rPr lang="ja-JP" altLang="en-US" sz="2000" b="1" dirty="0">
                <a:solidFill>
                  <a:srgbClr val="FF0000"/>
                </a:solidFill>
              </a:rPr>
              <a:t>社会的三原則</a:t>
            </a:r>
            <a:r>
              <a:rPr lang="en-US" altLang="ja-JP" sz="2000" b="1" dirty="0">
                <a:solidFill>
                  <a:srgbClr val="FF0000"/>
                </a:solidFill>
              </a:rPr>
              <a:t>】</a:t>
            </a:r>
          </a:p>
          <a:p>
            <a:r>
              <a:rPr lang="ja-JP" altLang="en-US" sz="2000" b="1" dirty="0"/>
              <a:t>①汚染者（又は汚染物発生者）負担：放射能を発生させた者が、全ての放射能管理・処分する責任を負う。不可能な場合には少なくとも全ての費用を負担する責任を負う。（ＰＰＰ原則）</a:t>
            </a:r>
          </a:p>
          <a:p>
            <a:r>
              <a:rPr lang="ja-JP" altLang="en-US" sz="2000" b="1" dirty="0">
                <a:solidFill>
                  <a:srgbClr val="0070C0"/>
                </a:solidFill>
              </a:rPr>
              <a:t>②汚染者（又は汚染物発生者）以外の負担の公正：放射能の管理・処分に関しては、その管理に要するスケールの大きさゆえに必ず、他のステークホルダへの負担が分与されることは避けられない。その際の「公正」が重要。</a:t>
            </a:r>
            <a:endParaRPr lang="en-US" altLang="ja-JP" sz="2000" b="1" dirty="0">
              <a:solidFill>
                <a:srgbClr val="0070C0"/>
              </a:solidFill>
            </a:endParaRPr>
          </a:p>
          <a:p>
            <a:r>
              <a:rPr lang="ja-JP" altLang="en-US" sz="2000" b="1" dirty="0"/>
              <a:t>③日標の明確化：原子力発電推進の立場をとるか、廃止の立場をとるかで、核廃棄物処分の政治的意味は全面的に変わってくる。核廃棄物処分の目標は原子力発電の負の遺産の賢明な管理である。廃棄物処分を論ずるに際しては、その目標を明確化した上で最適の選択肢を提案する必要がある。</a:t>
            </a:r>
          </a:p>
        </p:txBody>
      </p:sp>
    </p:spTree>
    <p:extLst>
      <p:ext uri="{BB962C8B-B14F-4D97-AF65-F5344CB8AC3E}">
        <p14:creationId xmlns:p14="http://schemas.microsoft.com/office/powerpoint/2010/main" val="178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 calcmode="lin" valueType="num">
                                      <p:cBhvr>
                                        <p:cTn id="5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p:cTn id="6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7CC6CBA-DB38-41B4-8ACE-6C140CB69EFA}"/>
              </a:ext>
            </a:extLst>
          </p:cNvPr>
          <p:cNvPicPr>
            <a:picLocks noChangeAspect="1"/>
          </p:cNvPicPr>
          <p:nvPr/>
        </p:nvPicPr>
        <p:blipFill>
          <a:blip r:embed="rId3"/>
          <a:stretch>
            <a:fillRect/>
          </a:stretch>
        </p:blipFill>
        <p:spPr>
          <a:xfrm>
            <a:off x="8268286" y="3859898"/>
            <a:ext cx="3807535" cy="2887650"/>
          </a:xfrm>
          <a:prstGeom prst="rect">
            <a:avLst/>
          </a:prstGeom>
        </p:spPr>
      </p:pic>
      <p:sp>
        <p:nvSpPr>
          <p:cNvPr id="3" name="正方形/長方形 2">
            <a:extLst>
              <a:ext uri="{FF2B5EF4-FFF2-40B4-BE49-F238E27FC236}">
                <a16:creationId xmlns:a16="http://schemas.microsoft.com/office/drawing/2014/main" id="{1CFC729D-8828-402F-8269-D5FFD366C164}"/>
              </a:ext>
            </a:extLst>
          </p:cNvPr>
          <p:cNvSpPr/>
          <p:nvPr/>
        </p:nvSpPr>
        <p:spPr>
          <a:xfrm>
            <a:off x="232475" y="1050799"/>
            <a:ext cx="11701220" cy="2308324"/>
          </a:xfrm>
          <a:prstGeom prst="rect">
            <a:avLst/>
          </a:prstGeom>
        </p:spPr>
        <p:txBody>
          <a:bodyPr wrap="square">
            <a:spAutoFit/>
          </a:bodyPr>
          <a:lstStyle/>
          <a:p>
            <a:pPr marL="342900" indent="-342900">
              <a:buFont typeface="Arial" panose="020B0604020202020204" pitchFamily="34" charset="0"/>
              <a:buChar char="•"/>
            </a:pPr>
            <a:r>
              <a:rPr lang="ja-JP" altLang="en-US" sz="2400" dirty="0">
                <a:latin typeface="HGS創英ﾌﾟﾚｾﾞﾝｽEB" panose="02020800000000000000" pitchFamily="18" charset="-128"/>
                <a:ea typeface="HGS創英ﾌﾟﾚｾﾞﾝｽEB" panose="02020800000000000000" pitchFamily="18" charset="-128"/>
              </a:rPr>
              <a:t>第１位：福島第１原発事故の廃棄物（核燃料デブリ、汚染水、死の灰など）</a:t>
            </a:r>
            <a:endParaRPr lang="en-US" altLang="ja-JP" sz="2400" dirty="0">
              <a:latin typeface="HGS創英ﾌﾟﾚｾﾞﾝｽEB" panose="02020800000000000000" pitchFamily="18" charset="-128"/>
              <a:ea typeface="HGS創英ﾌﾟﾚｾﾞﾝｽEB" panose="02020800000000000000" pitchFamily="18" charset="-128"/>
            </a:endParaRPr>
          </a:p>
          <a:p>
            <a:pPr marL="342900" indent="-342900">
              <a:buFont typeface="Arial" panose="020B0604020202020204" pitchFamily="34" charset="0"/>
              <a:buChar char="•"/>
            </a:pPr>
            <a:endParaRPr lang="ja-JP" altLang="en-US" sz="2400" dirty="0">
              <a:latin typeface="HGS創英ﾌﾟﾚｾﾞﾝｽEB" panose="02020800000000000000" pitchFamily="18" charset="-128"/>
              <a:ea typeface="HGS創英ﾌﾟﾚｾﾞﾝｽEB" panose="02020800000000000000" pitchFamily="18" charset="-128"/>
            </a:endParaRPr>
          </a:p>
          <a:p>
            <a:pPr marL="342900" indent="-342900">
              <a:buFont typeface="Arial" panose="020B0604020202020204" pitchFamily="34" charset="0"/>
              <a:buChar char="•"/>
            </a:pPr>
            <a:r>
              <a:rPr lang="ja-JP" altLang="en-US" sz="2400" dirty="0">
                <a:latin typeface="HGS創英ﾌﾟﾚｾﾞﾝｽEB" panose="02020800000000000000" pitchFamily="18" charset="-128"/>
                <a:ea typeface="HGS創英ﾌﾟﾚｾﾞﾝｽEB" panose="02020800000000000000" pitchFamily="18" charset="-128"/>
              </a:rPr>
              <a:t>第２位：東海・六ヶ所再処理施設にある未固化の高レベル廃液、放熱量の多い密　集配架された使用済み核燃料など。</a:t>
            </a:r>
            <a:endParaRPr lang="en-US" altLang="ja-JP" sz="2400" dirty="0">
              <a:latin typeface="HGS創英ﾌﾟﾚｾﾞﾝｽEB" panose="02020800000000000000" pitchFamily="18" charset="-128"/>
              <a:ea typeface="HGS創英ﾌﾟﾚｾﾞﾝｽEB" panose="02020800000000000000" pitchFamily="18" charset="-128"/>
            </a:endParaRPr>
          </a:p>
          <a:p>
            <a:pPr marL="342900" indent="-342900">
              <a:buFont typeface="Arial" panose="020B0604020202020204" pitchFamily="34" charset="0"/>
              <a:buChar char="•"/>
            </a:pPr>
            <a:endParaRPr lang="ja-JP" altLang="en-US" sz="2400" dirty="0">
              <a:latin typeface="HGS創英ﾌﾟﾚｾﾞﾝｽEB" panose="02020800000000000000" pitchFamily="18" charset="-128"/>
              <a:ea typeface="HGS創英ﾌﾟﾚｾﾞﾝｽEB" panose="02020800000000000000" pitchFamily="18" charset="-128"/>
            </a:endParaRPr>
          </a:p>
          <a:p>
            <a:pPr marL="342900" indent="-342900">
              <a:buFont typeface="Arial" panose="020B0604020202020204" pitchFamily="34" charset="0"/>
              <a:buChar char="•"/>
            </a:pPr>
            <a:r>
              <a:rPr lang="ja-JP" altLang="en-US" sz="2400" dirty="0">
                <a:latin typeface="HGS創英ﾌﾟﾚｾﾞﾝｽEB" panose="02020800000000000000" pitchFamily="18" charset="-128"/>
                <a:ea typeface="HGS創英ﾌﾟﾚｾﾞﾝｽEB" panose="02020800000000000000" pitchFamily="18" charset="-128"/>
              </a:rPr>
              <a:t>第３位：それ以外の核廃棄物（ガラス固化体や使用済み核燃料など）</a:t>
            </a:r>
            <a:endParaRPr lang="en-US" altLang="ja-JP" sz="2400" dirty="0">
              <a:latin typeface="HGS創英ﾌﾟﾚｾﾞﾝｽEB" panose="02020800000000000000" pitchFamily="18" charset="-128"/>
              <a:ea typeface="HGS創英ﾌﾟﾚｾﾞﾝｽEB" panose="02020800000000000000" pitchFamily="18" charset="-128"/>
            </a:endParaRPr>
          </a:p>
        </p:txBody>
      </p:sp>
      <p:sp>
        <p:nvSpPr>
          <p:cNvPr id="4" name="テキスト ボックス 3">
            <a:extLst>
              <a:ext uri="{FF2B5EF4-FFF2-40B4-BE49-F238E27FC236}">
                <a16:creationId xmlns:a16="http://schemas.microsoft.com/office/drawing/2014/main" id="{09AC62EA-211F-4428-A085-84BE82E05353}"/>
              </a:ext>
            </a:extLst>
          </p:cNvPr>
          <p:cNvSpPr txBox="1"/>
          <p:nvPr/>
        </p:nvSpPr>
        <p:spPr>
          <a:xfrm>
            <a:off x="1082298" y="248962"/>
            <a:ext cx="9748434" cy="584775"/>
          </a:xfrm>
          <a:prstGeom prst="rect">
            <a:avLst/>
          </a:prstGeom>
          <a:noFill/>
        </p:spPr>
        <p:txBody>
          <a:bodyPr wrap="square" rtlCol="0">
            <a:spAutoFit/>
          </a:bodyPr>
          <a:lstStyle/>
          <a:p>
            <a:pPr algn="ct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おわりに</a:t>
            </a:r>
            <a:r>
              <a:rPr lang="en-US" altLang="ja-JP" sz="3200" dirty="0">
                <a:solidFill>
                  <a:srgbClr val="0070C0"/>
                </a:solidFill>
                <a:latin typeface="HGP創英ﾌﾟﾚｾﾞﾝｽEB" panose="02020800000000000000" pitchFamily="18" charset="-128"/>
                <a:ea typeface="HGP創英ﾌﾟﾚｾﾞﾝｽEB" panose="02020800000000000000" pitchFamily="18" charset="-128"/>
              </a:rPr>
              <a:t>…</a:t>
            </a: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高レベル廃棄物処分より緊急度が高い課題</a:t>
            </a:r>
            <a:endPar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endParaRPr>
          </a:p>
        </p:txBody>
      </p:sp>
      <p:sp>
        <p:nvSpPr>
          <p:cNvPr id="6" name="正方形/長方形 5">
            <a:extLst>
              <a:ext uri="{FF2B5EF4-FFF2-40B4-BE49-F238E27FC236}">
                <a16:creationId xmlns:a16="http://schemas.microsoft.com/office/drawing/2014/main" id="{3188B3AB-9088-4553-9E95-000E1EC53FC8}"/>
              </a:ext>
            </a:extLst>
          </p:cNvPr>
          <p:cNvSpPr/>
          <p:nvPr/>
        </p:nvSpPr>
        <p:spPr>
          <a:xfrm>
            <a:off x="5827363" y="3498878"/>
            <a:ext cx="6096000" cy="369332"/>
          </a:xfrm>
          <a:prstGeom prst="rect">
            <a:avLst/>
          </a:prstGeom>
        </p:spPr>
        <p:txBody>
          <a:bodyPr>
            <a:spAutoFit/>
          </a:bodyPr>
          <a:lstStyle/>
          <a:p>
            <a:pPr algn="r"/>
            <a:r>
              <a:rPr lang="ja-JP" altLang="en-US" dirty="0">
                <a:latin typeface="HGS創英ﾌﾟﾚｾﾞﾝｽEB" panose="02020800000000000000" pitchFamily="18" charset="-128"/>
                <a:ea typeface="HGS創英ﾌﾟﾚｾﾞﾝｽEB" panose="02020800000000000000" pitchFamily="18" charset="-128"/>
              </a:rPr>
              <a:t>（日本学術会議委員</a:t>
            </a:r>
            <a:r>
              <a:rPr lang="en-US" altLang="ja-JP" dirty="0">
                <a:latin typeface="HGS創英ﾌﾟﾚｾﾞﾝｽEB" panose="02020800000000000000" pitchFamily="18" charset="-128"/>
                <a:ea typeface="HGS創英ﾌﾟﾚｾﾞﾝｽEB" panose="02020800000000000000" pitchFamily="18" charset="-128"/>
              </a:rPr>
              <a:t>/</a:t>
            </a:r>
            <a:r>
              <a:rPr lang="zh-CN" altLang="en-US" dirty="0">
                <a:latin typeface="HGS創英ﾌﾟﾚｾﾞﾝｽEB" panose="02020800000000000000" pitchFamily="18" charset="-128"/>
                <a:ea typeface="HGS創英ﾌﾟﾚｾﾞﾝｽEB" panose="02020800000000000000" pitchFamily="18" charset="-128"/>
              </a:rPr>
              <a:t>九州大学大学院教授</a:t>
            </a:r>
            <a:r>
              <a:rPr lang="ja-JP" altLang="en-US" dirty="0">
                <a:latin typeface="HGS創英ﾌﾟﾚｾﾞﾝｽEB" panose="02020800000000000000" pitchFamily="18" charset="-128"/>
                <a:ea typeface="HGS創英ﾌﾟﾚｾﾞﾝｽEB" panose="02020800000000000000" pitchFamily="18" charset="-128"/>
              </a:rPr>
              <a:t>　吉岡斉氏）</a:t>
            </a:r>
          </a:p>
        </p:txBody>
      </p:sp>
    </p:spTree>
    <p:extLst>
      <p:ext uri="{BB962C8B-B14F-4D97-AF65-F5344CB8AC3E}">
        <p14:creationId xmlns:p14="http://schemas.microsoft.com/office/powerpoint/2010/main" val="22320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7A23C9-36DE-45B8-A0EC-C80DF5AEB376}"/>
              </a:ext>
            </a:extLst>
          </p:cNvPr>
          <p:cNvSpPr>
            <a:spLocks noGrp="1"/>
          </p:cNvSpPr>
          <p:nvPr>
            <p:ph type="title"/>
          </p:nvPr>
        </p:nvSpPr>
        <p:spPr>
          <a:xfrm>
            <a:off x="838200" y="365125"/>
            <a:ext cx="10515600" cy="611905"/>
          </a:xfrm>
        </p:spPr>
        <p:txBody>
          <a:bodyPr>
            <a:normAutofit/>
          </a:bodyPr>
          <a:lstStyle/>
          <a:p>
            <a:pPr algn="ctr"/>
            <a:r>
              <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高レベル放射性廃棄物とは</a:t>
            </a:r>
          </a:p>
        </p:txBody>
      </p:sp>
      <p:pic>
        <p:nvPicPr>
          <p:cNvPr id="4" name="コンテンツ プレースホルダー 3">
            <a:extLst>
              <a:ext uri="{FF2B5EF4-FFF2-40B4-BE49-F238E27FC236}">
                <a16:creationId xmlns:a16="http://schemas.microsoft.com/office/drawing/2014/main" id="{677CA5CE-CF81-4AF9-A75F-3498BC9F3A64}"/>
              </a:ext>
            </a:extLst>
          </p:cNvPr>
          <p:cNvPicPr>
            <a:picLocks noGrp="1" noChangeAspect="1"/>
          </p:cNvPicPr>
          <p:nvPr>
            <p:ph idx="1"/>
          </p:nvPr>
        </p:nvPicPr>
        <p:blipFill>
          <a:blip r:embed="rId3"/>
          <a:stretch>
            <a:fillRect/>
          </a:stretch>
        </p:blipFill>
        <p:spPr>
          <a:xfrm>
            <a:off x="838200" y="1767524"/>
            <a:ext cx="9906182" cy="4911834"/>
          </a:xfrm>
          <a:prstGeom prst="rect">
            <a:avLst/>
          </a:prstGeom>
        </p:spPr>
      </p:pic>
      <p:sp>
        <p:nvSpPr>
          <p:cNvPr id="5" name="テキスト ボックス 4">
            <a:extLst>
              <a:ext uri="{FF2B5EF4-FFF2-40B4-BE49-F238E27FC236}">
                <a16:creationId xmlns:a16="http://schemas.microsoft.com/office/drawing/2014/main" id="{A42AF2E9-E935-4D0A-9684-C0ABDEC7AF91}"/>
              </a:ext>
            </a:extLst>
          </p:cNvPr>
          <p:cNvSpPr txBox="1"/>
          <p:nvPr/>
        </p:nvSpPr>
        <p:spPr>
          <a:xfrm>
            <a:off x="891255" y="977030"/>
            <a:ext cx="9906182" cy="1200329"/>
          </a:xfrm>
          <a:prstGeom prst="rect">
            <a:avLst/>
          </a:prstGeom>
          <a:noFill/>
        </p:spPr>
        <p:txBody>
          <a:bodyPr wrap="square" rtlCol="0">
            <a:spAutoFit/>
          </a:bodyPr>
          <a:lstStyle/>
          <a:p>
            <a:r>
              <a:rPr lang="ja-JP" altLang="en-US" dirty="0">
                <a:solidFill>
                  <a:srgbClr val="FFC000"/>
                </a:solidFill>
                <a:latin typeface="HGS創英角ｺﾞｼｯｸUB" panose="020B0900000000000000" pitchFamily="50" charset="-128"/>
                <a:ea typeface="HGS創英角ｺﾞｼｯｸUB" panose="020B0900000000000000" pitchFamily="50" charset="-128"/>
              </a:rPr>
              <a:t>★</a:t>
            </a:r>
            <a:r>
              <a:rPr lang="ja-JP" altLang="en-US" dirty="0">
                <a:latin typeface="HGS創英角ｺﾞｼｯｸUB" panose="020B0900000000000000" pitchFamily="50" charset="-128"/>
                <a:ea typeface="HGS創英角ｺﾞｼｯｸUB" panose="020B0900000000000000" pitchFamily="50" charset="-128"/>
              </a:rPr>
              <a:t>高レベル放射性廃棄物とは、使用済み核燃料の再処理における浸出廃液及び廃棄される使用済み核燃料、またはこれらと同等の強い放射能を有する放射性廃棄物を言う</a:t>
            </a:r>
          </a:p>
          <a:p>
            <a:r>
              <a:rPr lang="ja-JP" altLang="en-US" dirty="0">
                <a:solidFill>
                  <a:srgbClr val="FFC000"/>
                </a:solidFill>
                <a:latin typeface="HGS創英角ｺﾞｼｯｸUB" panose="020B0900000000000000" pitchFamily="50" charset="-128"/>
                <a:ea typeface="HGS創英角ｺﾞｼｯｸUB" panose="020B0900000000000000" pitchFamily="50" charset="-128"/>
              </a:rPr>
              <a:t>★</a:t>
            </a:r>
            <a:r>
              <a:rPr lang="ja-JP" altLang="en-US" dirty="0">
                <a:latin typeface="HGS創英角ｺﾞｼｯｸUB" panose="020B0900000000000000" pitchFamily="50" charset="-128"/>
                <a:ea typeface="HGS創英角ｺﾞｼｯｸUB" panose="020B0900000000000000" pitchFamily="50" charset="-128"/>
              </a:rPr>
              <a:t>日本においては、慣習的に、使用済み核燃料の再処理における溶解に用いた硝酸を主とする</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廃液及びその固化体</a:t>
            </a:r>
            <a:r>
              <a:rPr lang="ja-JP" altLang="en-US" dirty="0">
                <a:latin typeface="HGS創英角ｺﾞｼｯｸUB" panose="020B0900000000000000" pitchFamily="50" charset="-128"/>
                <a:ea typeface="HGS創英角ｺﾞｼｯｸUB" panose="020B0900000000000000" pitchFamily="50" charset="-128"/>
              </a:rPr>
              <a:t>を指す（法律上の高レベル放射性廃棄物）</a:t>
            </a:r>
          </a:p>
        </p:txBody>
      </p:sp>
      <p:sp>
        <p:nvSpPr>
          <p:cNvPr id="7" name="テキスト ボックス 6">
            <a:extLst>
              <a:ext uri="{FF2B5EF4-FFF2-40B4-BE49-F238E27FC236}">
                <a16:creationId xmlns:a16="http://schemas.microsoft.com/office/drawing/2014/main" id="{19C77EF7-0F5F-4FCA-9FF2-844DAFDDA565}"/>
              </a:ext>
            </a:extLst>
          </p:cNvPr>
          <p:cNvSpPr txBox="1"/>
          <p:nvPr/>
        </p:nvSpPr>
        <p:spPr>
          <a:xfrm>
            <a:off x="320248" y="5197822"/>
            <a:ext cx="4276804" cy="1754326"/>
          </a:xfrm>
          <a:prstGeom prst="rect">
            <a:avLst/>
          </a:prstGeom>
          <a:noFill/>
        </p:spPr>
        <p:txBody>
          <a:bodyPr wrap="square" rtlCol="0">
            <a:spAutoFit/>
          </a:bodyPr>
          <a:lstStyle/>
          <a:p>
            <a:r>
              <a:rPr lang="ja-JP" altLang="en-US" dirty="0">
                <a:latin typeface="HGP創英ﾌﾟﾚｾﾞﾝｽEB" panose="02020800000000000000" pitchFamily="18" charset="-128"/>
                <a:ea typeface="HGP創英ﾌﾟﾚｾﾞﾝｽEB" panose="02020800000000000000" pitchFamily="18" charset="-128"/>
              </a:rPr>
              <a:t>①高レベル放射性廃液</a:t>
            </a:r>
          </a:p>
          <a:p>
            <a:r>
              <a:rPr lang="ja-JP" altLang="en-US" dirty="0">
                <a:latin typeface="HGP創英ﾌﾟﾚｾﾞﾝｽEB" panose="02020800000000000000" pitchFamily="18" charset="-128"/>
                <a:ea typeface="HGP創英ﾌﾟﾚｾﾞﾝｽEB" panose="02020800000000000000" pitchFamily="18" charset="-128"/>
              </a:rPr>
              <a:t>②ガラス固化体</a:t>
            </a:r>
          </a:p>
          <a:p>
            <a:r>
              <a:rPr lang="ja-JP" altLang="en-US" dirty="0">
                <a:latin typeface="HGP創英ﾌﾟﾚｾﾞﾝｽEB" panose="02020800000000000000" pitchFamily="18" charset="-128"/>
                <a:ea typeface="HGP創英ﾌﾟﾚｾﾞﾝｽEB" panose="02020800000000000000" pitchFamily="18" charset="-128"/>
              </a:rPr>
              <a:t>③ウラン酸化物粉末</a:t>
            </a:r>
          </a:p>
          <a:p>
            <a:r>
              <a:rPr lang="ja-JP" altLang="en-US" dirty="0">
                <a:latin typeface="HGP創英ﾌﾟﾚｾﾞﾝｽEB" panose="02020800000000000000" pitchFamily="18" charset="-128"/>
                <a:ea typeface="HGP創英ﾌﾟﾚｾﾞﾝｽEB" panose="02020800000000000000" pitchFamily="18" charset="-128"/>
              </a:rPr>
              <a:t>④プルトニウム・ウラン酸化物粉末</a:t>
            </a:r>
          </a:p>
          <a:p>
            <a:r>
              <a:rPr lang="ja-JP" altLang="en-US" dirty="0">
                <a:latin typeface="HGP創英ﾌﾟﾚｾﾞﾝｽEB" panose="02020800000000000000" pitchFamily="18" charset="-128"/>
                <a:ea typeface="HGP創英ﾌﾟﾚｾﾞﾝｽEB" panose="02020800000000000000" pitchFamily="18" charset="-128"/>
              </a:rPr>
              <a:t>⑤その他（</a:t>
            </a:r>
            <a:r>
              <a:rPr lang="en-US" altLang="ja-JP" dirty="0">
                <a:latin typeface="HGP創英ﾌﾟﾚｾﾞﾝｽEB" panose="02020800000000000000" pitchFamily="18" charset="-128"/>
                <a:ea typeface="HGP創英ﾌﾟﾚｾﾞﾝｽEB" panose="02020800000000000000" pitchFamily="18" charset="-128"/>
              </a:rPr>
              <a:t>TRU</a:t>
            </a:r>
            <a:r>
              <a:rPr lang="ja-JP" altLang="en-US" dirty="0">
                <a:latin typeface="HGP創英ﾌﾟﾚｾﾞﾝｽEB" panose="02020800000000000000" pitchFamily="18" charset="-128"/>
                <a:ea typeface="HGP創英ﾌﾟﾚｾﾞﾝｽEB" panose="02020800000000000000" pitchFamily="18" charset="-128"/>
              </a:rPr>
              <a:t>廃棄物等）</a:t>
            </a:r>
          </a:p>
          <a:p>
            <a:endParaRPr kumimoji="1" lang="ja-JP" altLang="en-US" dirty="0"/>
          </a:p>
        </p:txBody>
      </p:sp>
      <p:sp>
        <p:nvSpPr>
          <p:cNvPr id="8" name="吹き出し: 角を丸めた四角形 7">
            <a:extLst>
              <a:ext uri="{FF2B5EF4-FFF2-40B4-BE49-F238E27FC236}">
                <a16:creationId xmlns:a16="http://schemas.microsoft.com/office/drawing/2014/main" id="{7928B64F-0E34-4D7C-BA43-688E968784B2}"/>
              </a:ext>
            </a:extLst>
          </p:cNvPr>
          <p:cNvSpPr/>
          <p:nvPr/>
        </p:nvSpPr>
        <p:spPr>
          <a:xfrm>
            <a:off x="8016658" y="4680643"/>
            <a:ext cx="2727724" cy="1034358"/>
          </a:xfrm>
          <a:prstGeom prst="wedgeRoundRectCallout">
            <a:avLst>
              <a:gd name="adj1" fmla="val -265812"/>
              <a:gd name="adj2" fmla="val 4871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円形 9">
            <a:extLst>
              <a:ext uri="{FF2B5EF4-FFF2-40B4-BE49-F238E27FC236}">
                <a16:creationId xmlns:a16="http://schemas.microsoft.com/office/drawing/2014/main" id="{EAEBF236-6441-4702-A2D2-0CFD31E9BF62}"/>
              </a:ext>
            </a:extLst>
          </p:cNvPr>
          <p:cNvSpPr/>
          <p:nvPr/>
        </p:nvSpPr>
        <p:spPr>
          <a:xfrm>
            <a:off x="5686816" y="3933173"/>
            <a:ext cx="1077239" cy="975501"/>
          </a:xfrm>
          <a:prstGeom prst="wedgeEllipseCallout">
            <a:avLst>
              <a:gd name="adj1" fmla="val -324321"/>
              <a:gd name="adj2" fmla="val 97170"/>
            </a:avLst>
          </a:prstGeom>
          <a:solidFill>
            <a:srgbClr val="FFFF00">
              <a:alpha val="42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7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1000"/>
                                        <p:tgtEl>
                                          <p:spTgt spid="7">
                                            <p:txEl>
                                              <p:pRg st="2" end="2"/>
                                            </p:txEl>
                                          </p:spTgt>
                                        </p:tgtEl>
                                      </p:cBhvr>
                                    </p:animEffect>
                                    <p:anim calcmode="lin" valueType="num">
                                      <p:cBhvr>
                                        <p:cTn id="5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fade">
                                      <p:cBhvr>
                                        <p:cTn id="70" dur="1000"/>
                                        <p:tgtEl>
                                          <p:spTgt spid="7">
                                            <p:txEl>
                                              <p:pRg st="4" end="4"/>
                                            </p:txEl>
                                          </p:spTgt>
                                        </p:tgtEl>
                                      </p:cBhvr>
                                    </p:animEffect>
                                    <p:anim calcmode="lin" valueType="num">
                                      <p:cBhvr>
                                        <p:cTn id="7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F6DEB-8A4B-4654-8C94-11BD43E6BE70}"/>
              </a:ext>
            </a:extLst>
          </p:cNvPr>
          <p:cNvSpPr>
            <a:spLocks noGrp="1"/>
          </p:cNvSpPr>
          <p:nvPr>
            <p:ph type="title"/>
          </p:nvPr>
        </p:nvSpPr>
        <p:spPr>
          <a:xfrm>
            <a:off x="838200" y="315020"/>
            <a:ext cx="10515600" cy="1062843"/>
          </a:xfrm>
        </p:spPr>
        <p:txBody>
          <a:bodyPr>
            <a:normAutofit fontScale="90000"/>
          </a:bodyPr>
          <a:lstStyle/>
          <a:p>
            <a:pPr>
              <a:lnSpc>
                <a:spcPct val="100000"/>
              </a:lnSpc>
            </a:pP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おもな高レベル放射性廃棄物　　</a:t>
            </a:r>
            <a:br>
              <a:rPr lang="en-US" altLang="ja-JP" sz="3200" dirty="0">
                <a:solidFill>
                  <a:srgbClr val="0070C0"/>
                </a:solidFill>
                <a:latin typeface="HGP創英ﾌﾟﾚｾﾞﾝｽEB" panose="02020800000000000000" pitchFamily="18" charset="-128"/>
                <a:ea typeface="HGP創英ﾌﾟﾚｾﾞﾝｽEB" panose="02020800000000000000" pitchFamily="18" charset="-128"/>
              </a:rPr>
            </a:br>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　</a:t>
            </a:r>
            <a:r>
              <a:rPr lang="ja-JP" altLang="en-US" sz="2800" dirty="0">
                <a:latin typeface="HGP創英ﾌﾟﾚｾﾞﾝｽEB" panose="02020800000000000000" pitchFamily="18" charset="-128"/>
                <a:ea typeface="HGP創英ﾌﾟﾚｾﾞﾝｽEB" panose="02020800000000000000" pitchFamily="18" charset="-128"/>
              </a:rPr>
              <a:t>高レベル放射性廃液と</a:t>
            </a:r>
            <a:r>
              <a:rPr lang="ja-JP" altLang="en-US" sz="2700" dirty="0">
                <a:latin typeface="HGP創英ﾌﾟﾚｾﾞﾝｽEB" panose="02020800000000000000" pitchFamily="18" charset="-128"/>
                <a:ea typeface="HGP創英ﾌﾟﾚｾﾞﾝｽEB" panose="02020800000000000000" pitchFamily="18" charset="-128"/>
              </a:rPr>
              <a:t>ガラス固化体</a:t>
            </a:r>
            <a:endParaRPr kumimoji="1" lang="ja-JP" altLang="en-US" sz="3200" dirty="0"/>
          </a:p>
        </p:txBody>
      </p:sp>
      <p:grpSp>
        <p:nvGrpSpPr>
          <p:cNvPr id="6" name="グループ化 5">
            <a:extLst>
              <a:ext uri="{FF2B5EF4-FFF2-40B4-BE49-F238E27FC236}">
                <a16:creationId xmlns:a16="http://schemas.microsoft.com/office/drawing/2014/main" id="{8E28B8E1-C191-45E6-8547-D4E3807EB221}"/>
              </a:ext>
            </a:extLst>
          </p:cNvPr>
          <p:cNvGrpSpPr/>
          <p:nvPr/>
        </p:nvGrpSpPr>
        <p:grpSpPr>
          <a:xfrm>
            <a:off x="6388274" y="847893"/>
            <a:ext cx="5334933" cy="5619931"/>
            <a:chOff x="6488482" y="752496"/>
            <a:chExt cx="5334933" cy="5619931"/>
          </a:xfrm>
        </p:grpSpPr>
        <p:grpSp>
          <p:nvGrpSpPr>
            <p:cNvPr id="4" name="グループ化 3">
              <a:extLst>
                <a:ext uri="{FF2B5EF4-FFF2-40B4-BE49-F238E27FC236}">
                  <a16:creationId xmlns:a16="http://schemas.microsoft.com/office/drawing/2014/main" id="{CA1B2649-C345-4984-9276-8FE8363D5D0E}"/>
                </a:ext>
              </a:extLst>
            </p:cNvPr>
            <p:cNvGrpSpPr/>
            <p:nvPr/>
          </p:nvGrpSpPr>
          <p:grpSpPr>
            <a:xfrm>
              <a:off x="6926893" y="752496"/>
              <a:ext cx="4896522" cy="5619931"/>
              <a:chOff x="6914367" y="827652"/>
              <a:chExt cx="4896522" cy="5619931"/>
            </a:xfrm>
          </p:grpSpPr>
          <p:pic>
            <p:nvPicPr>
              <p:cNvPr id="10" name="図 9">
                <a:extLst>
                  <a:ext uri="{FF2B5EF4-FFF2-40B4-BE49-F238E27FC236}">
                    <a16:creationId xmlns:a16="http://schemas.microsoft.com/office/drawing/2014/main" id="{E976E8F6-77CE-4C11-98C7-B843AE7EC59D}"/>
                  </a:ext>
                </a:extLst>
              </p:cNvPr>
              <p:cNvPicPr>
                <a:picLocks noChangeAspect="1"/>
              </p:cNvPicPr>
              <p:nvPr/>
            </p:nvPicPr>
            <p:blipFill>
              <a:blip r:embed="rId3"/>
              <a:stretch>
                <a:fillRect/>
              </a:stretch>
            </p:blipFill>
            <p:spPr>
              <a:xfrm>
                <a:off x="6914367" y="827652"/>
                <a:ext cx="4808840" cy="5619931"/>
              </a:xfrm>
              <a:prstGeom prst="rect">
                <a:avLst/>
              </a:prstGeom>
            </p:spPr>
          </p:pic>
          <p:sp>
            <p:nvSpPr>
              <p:cNvPr id="11" name="テキスト ボックス 10">
                <a:extLst>
                  <a:ext uri="{FF2B5EF4-FFF2-40B4-BE49-F238E27FC236}">
                    <a16:creationId xmlns:a16="http://schemas.microsoft.com/office/drawing/2014/main" id="{811FF988-40BB-4432-8D60-432C417F173F}"/>
                  </a:ext>
                </a:extLst>
              </p:cNvPr>
              <p:cNvSpPr txBox="1"/>
              <p:nvPr/>
            </p:nvSpPr>
            <p:spPr>
              <a:xfrm>
                <a:off x="10434181" y="1114253"/>
                <a:ext cx="1376708" cy="738664"/>
              </a:xfrm>
              <a:prstGeom prst="rect">
                <a:avLst/>
              </a:prstGeom>
              <a:noFill/>
            </p:spPr>
            <p:txBody>
              <a:bodyPr wrap="square" rtlCol="0">
                <a:spAutoFit/>
              </a:bodyPr>
              <a:lstStyle/>
              <a:p>
                <a:r>
                  <a:rPr kumimoji="1" lang="ja-JP" altLang="en-US" sz="1400" b="1" dirty="0"/>
                  <a:t>回収ウラン</a:t>
                </a:r>
                <a:endParaRPr kumimoji="1" lang="en-US" altLang="ja-JP" sz="1400" b="1" dirty="0"/>
              </a:p>
              <a:p>
                <a:r>
                  <a:rPr lang="ja-JP" altLang="en-US" sz="1400" b="1" dirty="0"/>
                  <a:t>プルトニウム</a:t>
                </a:r>
                <a:endParaRPr lang="en-US" altLang="ja-JP" sz="1400" b="1" dirty="0"/>
              </a:p>
              <a:p>
                <a:r>
                  <a:rPr kumimoji="1" lang="ja-JP" altLang="en-US" sz="1400" b="1" dirty="0"/>
                  <a:t>その他</a:t>
                </a:r>
              </a:p>
            </p:txBody>
          </p:sp>
        </p:grpSp>
        <p:sp>
          <p:nvSpPr>
            <p:cNvPr id="5" name="テキスト ボックス 4">
              <a:extLst>
                <a:ext uri="{FF2B5EF4-FFF2-40B4-BE49-F238E27FC236}">
                  <a16:creationId xmlns:a16="http://schemas.microsoft.com/office/drawing/2014/main" id="{6CD7C512-8329-4C73-BE0D-ABAD1341AF66}"/>
                </a:ext>
              </a:extLst>
            </p:cNvPr>
            <p:cNvSpPr txBox="1"/>
            <p:nvPr/>
          </p:nvSpPr>
          <p:spPr>
            <a:xfrm>
              <a:off x="6488482" y="1651839"/>
              <a:ext cx="1553228" cy="307777"/>
            </a:xfrm>
            <a:prstGeom prst="rect">
              <a:avLst/>
            </a:prstGeom>
            <a:noFill/>
          </p:spPr>
          <p:txBody>
            <a:bodyPr wrap="square" rtlCol="0">
              <a:spAutoFit/>
            </a:bodyPr>
            <a:lstStyle/>
            <a:p>
              <a:r>
                <a:rPr kumimoji="1" lang="ja-JP" altLang="en-US" sz="1400" b="1" dirty="0"/>
                <a:t>使用済み核燃料</a:t>
              </a:r>
            </a:p>
          </p:txBody>
        </p:sp>
      </p:grpSp>
      <p:grpSp>
        <p:nvGrpSpPr>
          <p:cNvPr id="7" name="グループ化 6">
            <a:extLst>
              <a:ext uri="{FF2B5EF4-FFF2-40B4-BE49-F238E27FC236}">
                <a16:creationId xmlns:a16="http://schemas.microsoft.com/office/drawing/2014/main" id="{5F420D57-B7D7-4148-8716-5C63992CA867}"/>
              </a:ext>
            </a:extLst>
          </p:cNvPr>
          <p:cNvGrpSpPr/>
          <p:nvPr/>
        </p:nvGrpSpPr>
        <p:grpSpPr>
          <a:xfrm>
            <a:off x="8918532" y="3092745"/>
            <a:ext cx="2904884" cy="3455865"/>
            <a:chOff x="8918532" y="3092745"/>
            <a:chExt cx="2904884" cy="3455865"/>
          </a:xfrm>
        </p:grpSpPr>
        <p:pic>
          <p:nvPicPr>
            <p:cNvPr id="9" name="図 8">
              <a:extLst>
                <a:ext uri="{FF2B5EF4-FFF2-40B4-BE49-F238E27FC236}">
                  <a16:creationId xmlns:a16="http://schemas.microsoft.com/office/drawing/2014/main" id="{16C69C34-6DEF-4CE5-9B31-79837D308B03}"/>
                </a:ext>
              </a:extLst>
            </p:cNvPr>
            <p:cNvPicPr>
              <a:picLocks noChangeAspect="1"/>
            </p:cNvPicPr>
            <p:nvPr/>
          </p:nvPicPr>
          <p:blipFill>
            <a:blip r:embed="rId4"/>
            <a:stretch>
              <a:fillRect/>
            </a:stretch>
          </p:blipFill>
          <p:spPr>
            <a:xfrm>
              <a:off x="9980160" y="3092745"/>
              <a:ext cx="1843256" cy="3455865"/>
            </a:xfrm>
            <a:prstGeom prst="rect">
              <a:avLst/>
            </a:prstGeom>
          </p:spPr>
        </p:pic>
        <p:sp>
          <p:nvSpPr>
            <p:cNvPr id="12" name="矢印: 右 11">
              <a:extLst>
                <a:ext uri="{FF2B5EF4-FFF2-40B4-BE49-F238E27FC236}">
                  <a16:creationId xmlns:a16="http://schemas.microsoft.com/office/drawing/2014/main" id="{6131A37F-3F94-41B2-9B57-E16A7DE130E4}"/>
                </a:ext>
              </a:extLst>
            </p:cNvPr>
            <p:cNvSpPr/>
            <p:nvPr/>
          </p:nvSpPr>
          <p:spPr>
            <a:xfrm>
              <a:off x="8918532" y="5260932"/>
              <a:ext cx="1553227" cy="57619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キャニスター</a:t>
              </a:r>
            </a:p>
          </p:txBody>
        </p:sp>
      </p:grpSp>
      <p:sp>
        <p:nvSpPr>
          <p:cNvPr id="13" name="テキスト ボックス 12">
            <a:extLst>
              <a:ext uri="{FF2B5EF4-FFF2-40B4-BE49-F238E27FC236}">
                <a16:creationId xmlns:a16="http://schemas.microsoft.com/office/drawing/2014/main" id="{820EF175-5E92-4417-B9AF-097042D7DD29}"/>
              </a:ext>
            </a:extLst>
          </p:cNvPr>
          <p:cNvSpPr txBox="1"/>
          <p:nvPr/>
        </p:nvSpPr>
        <p:spPr>
          <a:xfrm>
            <a:off x="368584" y="3137219"/>
            <a:ext cx="6558309" cy="2031325"/>
          </a:xfrm>
          <a:prstGeom prst="rect">
            <a:avLst/>
          </a:prstGeom>
          <a:noFill/>
        </p:spPr>
        <p:txBody>
          <a:bodyPr wrap="square" rtlCol="0">
            <a:spAutoFit/>
          </a:bodyPr>
          <a:lstStyle/>
          <a:p>
            <a:r>
              <a:rPr kumimoji="1" lang="ja-JP" altLang="en-US" dirty="0">
                <a:solidFill>
                  <a:srgbClr val="FF0000"/>
                </a:solidFill>
                <a:latin typeface="HGP創英ﾌﾟﾚｾﾞﾝｽEB" panose="02020800000000000000" pitchFamily="18" charset="-128"/>
                <a:ea typeface="HGP創英ﾌﾟﾚｾﾞﾝｽEB" panose="02020800000000000000" pitchFamily="18" charset="-128"/>
              </a:rPr>
              <a:t>■ガラス固化体</a:t>
            </a:r>
            <a:endParaRPr kumimoji="1" lang="en-US" altLang="ja-JP" dirty="0">
              <a:solidFill>
                <a:srgbClr val="FF0000"/>
              </a:solidFill>
              <a:latin typeface="HGP創英ﾌﾟﾚｾﾞﾝｽEB" panose="02020800000000000000" pitchFamily="18" charset="-128"/>
              <a:ea typeface="HGP創英ﾌﾟﾚｾﾞﾝｽEB" panose="02020800000000000000" pitchFamily="18" charset="-128"/>
            </a:endParaRPr>
          </a:p>
          <a:p>
            <a:r>
              <a:rPr kumimoji="1" lang="ja-JP" altLang="en-US" dirty="0">
                <a:latin typeface="HGP創英ﾌﾟﾚｾﾞﾝｽEB" panose="02020800000000000000" pitchFamily="18" charset="-128"/>
                <a:ea typeface="HGP創英ﾌﾟﾚｾﾞﾝｽEB" panose="02020800000000000000" pitchFamily="18" charset="-128"/>
              </a:rPr>
              <a:t>・高レベル放射性廃液をガラス原料と混ぜて固化したもの</a:t>
            </a:r>
            <a:endParaRPr kumimoji="1"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a:t>
            </a:r>
            <a:r>
              <a:rPr lang="ja-JP" altLang="en-US" dirty="0">
                <a:solidFill>
                  <a:srgbClr val="FF0000"/>
                </a:solidFill>
                <a:latin typeface="HGP創英ﾌﾟﾚｾﾞﾝｽEB" panose="02020800000000000000" pitchFamily="18" charset="-128"/>
                <a:ea typeface="HGP創英ﾌﾟﾚｾﾞﾝｽEB" panose="02020800000000000000" pitchFamily="18" charset="-128"/>
              </a:rPr>
              <a:t>１トン</a:t>
            </a:r>
            <a:r>
              <a:rPr lang="ja-JP" altLang="en-US" dirty="0">
                <a:latin typeface="HGP創英ﾌﾟﾚｾﾞﾝｽEB" panose="02020800000000000000" pitchFamily="18" charset="-128"/>
                <a:ea typeface="HGP創英ﾌﾟﾚｾﾞﾝｽEB" panose="02020800000000000000" pitchFamily="18" charset="-128"/>
              </a:rPr>
              <a:t>の使用済み燃料で</a:t>
            </a:r>
            <a:r>
              <a:rPr lang="ja-JP" altLang="en-US" dirty="0">
                <a:solidFill>
                  <a:srgbClr val="FF0000"/>
                </a:solidFill>
                <a:latin typeface="HGP創英ﾌﾟﾚｾﾞﾝｽEB" panose="02020800000000000000" pitchFamily="18" charset="-128"/>
                <a:ea typeface="HGP創英ﾌﾟﾚｾﾞﾝｽEB" panose="02020800000000000000" pitchFamily="18" charset="-128"/>
              </a:rPr>
              <a:t>キャニスター１</a:t>
            </a:r>
            <a:r>
              <a:rPr lang="en-US" altLang="ja-JP" dirty="0">
                <a:solidFill>
                  <a:srgbClr val="FF0000"/>
                </a:solidFill>
                <a:latin typeface="HGP創英ﾌﾟﾚｾﾞﾝｽEB" panose="02020800000000000000" pitchFamily="18" charset="-128"/>
                <a:ea typeface="HGP創英ﾌﾟﾚｾﾞﾝｽEB" panose="02020800000000000000" pitchFamily="18" charset="-128"/>
              </a:rPr>
              <a:t>.25</a:t>
            </a:r>
            <a:r>
              <a:rPr lang="ja-JP" altLang="en-US" dirty="0">
                <a:solidFill>
                  <a:srgbClr val="FF0000"/>
                </a:solidFill>
                <a:latin typeface="HGP創英ﾌﾟﾚｾﾞﾝｽEB" panose="02020800000000000000" pitchFamily="18" charset="-128"/>
                <a:ea typeface="HGP創英ﾌﾟﾚｾﾞﾝｽEB" panose="02020800000000000000" pitchFamily="18" charset="-128"/>
              </a:rPr>
              <a:t>本分</a:t>
            </a:r>
            <a:r>
              <a:rPr lang="ja-JP" altLang="en-US" dirty="0">
                <a:latin typeface="HGP創英ﾌﾟﾚｾﾞﾝｽEB" panose="02020800000000000000" pitchFamily="18" charset="-128"/>
                <a:ea typeface="HGP創英ﾌﾟﾚｾﾞﾝｽEB" panose="02020800000000000000" pitchFamily="18" charset="-128"/>
              </a:rPr>
              <a:t>が生成</a:t>
            </a:r>
            <a:endParaRPr lang="en-US" altLang="ja-JP" dirty="0">
              <a:latin typeface="HGP創英ﾌﾟﾚｾﾞﾝｽEB" panose="02020800000000000000" pitchFamily="18" charset="-128"/>
              <a:ea typeface="HGP創英ﾌﾟﾚｾﾞﾝｽEB" panose="02020800000000000000" pitchFamily="18" charset="-128"/>
            </a:endParaRPr>
          </a:p>
          <a:p>
            <a:r>
              <a:rPr kumimoji="1" lang="ja-JP" altLang="en-US" dirty="0">
                <a:latin typeface="HGP創英ﾌﾟﾚｾﾞﾝｽEB" panose="02020800000000000000" pitchFamily="18" charset="-128"/>
                <a:ea typeface="HGP創英ﾌﾟﾚｾﾞﾝｽEB" panose="02020800000000000000" pitchFamily="18" charset="-128"/>
              </a:rPr>
              <a:t>・使用前の核燃料１トンの放射能量に減量するのに数万年</a:t>
            </a:r>
            <a:endParaRPr kumimoji="1"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・国内には</a:t>
            </a:r>
            <a:r>
              <a:rPr lang="en-US" altLang="ja-JP" dirty="0">
                <a:latin typeface="HGP創英ﾌﾟﾚｾﾞﾝｽEB" panose="02020800000000000000" pitchFamily="18" charset="-128"/>
                <a:ea typeface="HGP創英ﾌﾟﾚｾﾞﾝｽEB" panose="02020800000000000000" pitchFamily="18" charset="-128"/>
              </a:rPr>
              <a:t>2,167</a:t>
            </a:r>
            <a:r>
              <a:rPr lang="ja-JP" altLang="en-US" dirty="0">
                <a:latin typeface="HGP創英ﾌﾟﾚｾﾞﾝｽEB" panose="02020800000000000000" pitchFamily="18" charset="-128"/>
                <a:ea typeface="HGP創英ﾌﾟﾚｾﾞﾝｽEB" panose="02020800000000000000" pitchFamily="18" charset="-128"/>
              </a:rPr>
              <a:t>本存在（うち</a:t>
            </a:r>
            <a:r>
              <a:rPr lang="en-US" altLang="ja-JP" dirty="0">
                <a:latin typeface="HGP創英ﾌﾟﾚｾﾞﾝｽEB" panose="02020800000000000000" pitchFamily="18" charset="-128"/>
                <a:ea typeface="HGP創英ﾌﾟﾚｾﾞﾝｽEB" panose="02020800000000000000" pitchFamily="18" charset="-128"/>
              </a:rPr>
              <a:t>1,574</a:t>
            </a:r>
            <a:r>
              <a:rPr lang="ja-JP" altLang="en-US" dirty="0">
                <a:latin typeface="HGP創英ﾌﾟﾚｾﾞﾝｽEB" panose="02020800000000000000" pitchFamily="18" charset="-128"/>
                <a:ea typeface="HGP創英ﾌﾟﾚｾﾞﾝｽEB" panose="02020800000000000000" pitchFamily="18" charset="-128"/>
              </a:rPr>
              <a:t>本が海外よりの返還）</a:t>
            </a:r>
            <a:endParaRPr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・高レベル放射性廃棄物貯蔵管理センターに</a:t>
            </a:r>
            <a:r>
              <a:rPr lang="en-US" altLang="ja-JP" dirty="0">
                <a:latin typeface="HGP創英ﾌﾟﾚｾﾞﾝｽEB" panose="02020800000000000000" pitchFamily="18" charset="-128"/>
                <a:ea typeface="HGP創英ﾌﾟﾚｾﾞﾝｽEB" panose="02020800000000000000" pitchFamily="18" charset="-128"/>
              </a:rPr>
              <a:t>1,614</a:t>
            </a:r>
            <a:r>
              <a:rPr lang="ja-JP" altLang="en-US" dirty="0">
                <a:latin typeface="HGP創英ﾌﾟﾚｾﾞﾝｽEB" panose="02020800000000000000" pitchFamily="18" charset="-128"/>
                <a:ea typeface="HGP創英ﾌﾟﾚｾﾞﾝｽEB" panose="02020800000000000000" pitchFamily="18" charset="-128"/>
              </a:rPr>
              <a:t>本程度保管</a:t>
            </a:r>
            <a:endParaRPr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　</a:t>
            </a:r>
            <a:r>
              <a:rPr lang="en-US" altLang="ja-JP" dirty="0">
                <a:latin typeface="HGP創英ﾌﾟﾚｾﾞﾝｽEB" panose="02020800000000000000" pitchFamily="18" charset="-128"/>
                <a:ea typeface="HGP創英ﾌﾟﾚｾﾞﾝｽEB" panose="02020800000000000000" pitchFamily="18" charset="-128"/>
              </a:rPr>
              <a:t>※</a:t>
            </a:r>
            <a:r>
              <a:rPr lang="ja-JP" altLang="en-US" dirty="0">
                <a:latin typeface="HGP創英ﾌﾟﾚｾﾞﾝｽEB" panose="02020800000000000000" pitchFamily="18" charset="-128"/>
                <a:ea typeface="HGP創英ﾌﾟﾚｾﾞﾝｽEB" panose="02020800000000000000" pitchFamily="18" charset="-128"/>
              </a:rPr>
              <a:t>他には再処理工場（六ケ所、東海）などに保管</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3" name="テキスト ボックス 2">
            <a:extLst>
              <a:ext uri="{FF2B5EF4-FFF2-40B4-BE49-F238E27FC236}">
                <a16:creationId xmlns:a16="http://schemas.microsoft.com/office/drawing/2014/main" id="{6A4C4113-A65B-40F9-878E-BFDE806F6763}"/>
              </a:ext>
            </a:extLst>
          </p:cNvPr>
          <p:cNvSpPr txBox="1"/>
          <p:nvPr/>
        </p:nvSpPr>
        <p:spPr>
          <a:xfrm>
            <a:off x="368584" y="5260932"/>
            <a:ext cx="6565616" cy="1200329"/>
          </a:xfrm>
          <a:prstGeom prst="rect">
            <a:avLst/>
          </a:prstGeom>
          <a:noFill/>
        </p:spPr>
        <p:txBody>
          <a:bodyPr wrap="square" rtlCol="0">
            <a:spAutoFit/>
          </a:bodyPr>
          <a:lstStyle/>
          <a:p>
            <a:r>
              <a:rPr lang="ja-JP" altLang="en-US" dirty="0">
                <a:solidFill>
                  <a:srgbClr val="FF0000"/>
                </a:solidFill>
                <a:latin typeface="HGP創英ﾌﾟﾚｾﾞﾝｽEB" panose="02020800000000000000" pitchFamily="18" charset="-128"/>
                <a:ea typeface="HGP創英ﾌﾟﾚｾﾞﾝｽEB" panose="02020800000000000000" pitchFamily="18" charset="-128"/>
              </a:rPr>
              <a:t>■高レベル放射性廃液</a:t>
            </a:r>
            <a:endParaRPr lang="en-US" altLang="ja-JP" dirty="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・ガラス固化の失敗や設備の未承認等のため、廃液をそのまま保管</a:t>
            </a:r>
            <a:endParaRPr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・ガラス固化されたもの以上にリスクが高い</a:t>
            </a:r>
            <a:endParaRPr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・再処理工場（六ケ所</a:t>
            </a:r>
            <a:r>
              <a:rPr lang="en-US" altLang="ja-JP" dirty="0">
                <a:latin typeface="HGP創英ﾌﾟﾚｾﾞﾝｽEB" panose="02020800000000000000" pitchFamily="18" charset="-128"/>
                <a:ea typeface="HGP創英ﾌﾟﾚｾﾞﾝｽEB" panose="02020800000000000000" pitchFamily="18" charset="-128"/>
              </a:rPr>
              <a:t>220</a:t>
            </a:r>
            <a:r>
              <a:rPr lang="ja-JP" altLang="en-US" dirty="0">
                <a:latin typeface="HGP創英ﾌﾟﾚｾﾞﾝｽEB" panose="02020800000000000000" pitchFamily="18" charset="-128"/>
                <a:ea typeface="HGP創英ﾌﾟﾚｾﾞﾝｽEB" panose="02020800000000000000" pitchFamily="18" charset="-128"/>
              </a:rPr>
              <a:t>㎥、東海</a:t>
            </a:r>
            <a:r>
              <a:rPr lang="en-US" altLang="ja-JP" dirty="0">
                <a:latin typeface="HGP創英ﾌﾟﾚｾﾞﾝｽEB" panose="02020800000000000000" pitchFamily="18" charset="-128"/>
                <a:ea typeface="HGP創英ﾌﾟﾚｾﾞﾝｽEB" panose="02020800000000000000" pitchFamily="18" charset="-128"/>
              </a:rPr>
              <a:t>430</a:t>
            </a:r>
            <a:r>
              <a:rPr lang="ja-JP" altLang="en-US" dirty="0">
                <a:latin typeface="HGP創英ﾌﾟﾚｾﾞﾝｽEB" panose="02020800000000000000" pitchFamily="18" charset="-128"/>
                <a:ea typeface="HGP創英ﾌﾟﾚｾﾞﾝｽEB" panose="02020800000000000000" pitchFamily="18" charset="-128"/>
              </a:rPr>
              <a:t>㎥）に保管中</a:t>
            </a:r>
            <a:endParaRPr lang="en-US" altLang="ja-JP" dirty="0">
              <a:latin typeface="HGP創英ﾌﾟﾚｾﾞﾝｽEB" panose="02020800000000000000" pitchFamily="18" charset="-128"/>
              <a:ea typeface="HGP創英ﾌﾟﾚｾﾞﾝｽEB" panose="02020800000000000000" pitchFamily="18" charset="-128"/>
            </a:endParaRPr>
          </a:p>
        </p:txBody>
      </p:sp>
      <p:sp>
        <p:nvSpPr>
          <p:cNvPr id="14" name="テキスト ボックス 13">
            <a:extLst>
              <a:ext uri="{FF2B5EF4-FFF2-40B4-BE49-F238E27FC236}">
                <a16:creationId xmlns:a16="http://schemas.microsoft.com/office/drawing/2014/main" id="{66F69F54-F8BA-4D64-9558-F17FF8002E77}"/>
              </a:ext>
            </a:extLst>
          </p:cNvPr>
          <p:cNvSpPr txBox="1"/>
          <p:nvPr/>
        </p:nvSpPr>
        <p:spPr>
          <a:xfrm>
            <a:off x="1189451" y="1503826"/>
            <a:ext cx="4495069" cy="400110"/>
          </a:xfrm>
          <a:prstGeom prst="rect">
            <a:avLst/>
          </a:prstGeom>
          <a:noFill/>
        </p:spPr>
        <p:txBody>
          <a:bodyPr wrap="square" rtlCol="0">
            <a:spAutoFit/>
          </a:bodyPr>
          <a:lstStyle/>
          <a:p>
            <a:r>
              <a:rPr lang="ja-JP" altLang="en-US" sz="2000" dirty="0">
                <a:solidFill>
                  <a:srgbClr val="FF0000"/>
                </a:solidFill>
                <a:latin typeface="HGP創英ﾌﾟﾚｾﾞﾝｽEB" panose="02020800000000000000" pitchFamily="18" charset="-128"/>
                <a:ea typeface="HGP創英ﾌﾟﾚｾﾞﾝｽEB" panose="02020800000000000000" pitchFamily="18" charset="-128"/>
              </a:rPr>
              <a:t>高レベル放射性廃液とは？</a:t>
            </a:r>
            <a:endParaRPr kumimoji="1" lang="ja-JP" altLang="en-US" sz="2000" dirty="0">
              <a:solidFill>
                <a:srgbClr val="FF0000"/>
              </a:solidFill>
            </a:endParaRPr>
          </a:p>
        </p:txBody>
      </p:sp>
      <p:sp>
        <p:nvSpPr>
          <p:cNvPr id="8" name="四角形: 角を丸くする 7">
            <a:extLst>
              <a:ext uri="{FF2B5EF4-FFF2-40B4-BE49-F238E27FC236}">
                <a16:creationId xmlns:a16="http://schemas.microsoft.com/office/drawing/2014/main" id="{9B903E62-6623-4DB8-B9F1-3A6CE5482D1F}"/>
              </a:ext>
            </a:extLst>
          </p:cNvPr>
          <p:cNvSpPr/>
          <p:nvPr/>
        </p:nvSpPr>
        <p:spPr>
          <a:xfrm>
            <a:off x="751040" y="1427967"/>
            <a:ext cx="5285984" cy="17092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創英ﾌﾟﾚｾﾞﾝｽEB" panose="02020809000000000000" pitchFamily="17" charset="-128"/>
                <a:ea typeface="HG創英ﾌﾟﾚｾﾞﾝｽEB" panose="02020809000000000000" pitchFamily="17" charset="-128"/>
              </a:rPr>
              <a:t>◆使用済み核燃料を切断して溶かし、ウランやプルトニウムを取り出した後に残る液体。</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◆常に発熱しているため水で冷却しなければならない。電源喪失時には</a:t>
            </a:r>
            <a:r>
              <a:rPr lang="ja-JP" altLang="en-US" dirty="0">
                <a:solidFill>
                  <a:srgbClr val="FF0000"/>
                </a:solidFill>
                <a:latin typeface="HG創英ﾌﾟﾚｾﾞﾝｽEB" panose="02020809000000000000" pitchFamily="17" charset="-128"/>
                <a:ea typeface="HG創英ﾌﾟﾚｾﾞﾝｽEB" panose="02020809000000000000" pitchFamily="17" charset="-128"/>
              </a:rPr>
              <a:t>最短</a:t>
            </a:r>
            <a:r>
              <a:rPr lang="en-US" altLang="ja-JP" dirty="0">
                <a:solidFill>
                  <a:srgbClr val="FF0000"/>
                </a:solidFill>
                <a:latin typeface="HG創英ﾌﾟﾚｾﾞﾝｽEB" panose="02020809000000000000" pitchFamily="17" charset="-128"/>
                <a:ea typeface="HG創英ﾌﾟﾚｾﾞﾝｽEB" panose="02020809000000000000" pitchFamily="17" charset="-128"/>
              </a:rPr>
              <a:t>57</a:t>
            </a:r>
            <a:r>
              <a:rPr lang="ja-JP" altLang="en-US" dirty="0">
                <a:solidFill>
                  <a:srgbClr val="FF0000"/>
                </a:solidFill>
                <a:latin typeface="HG創英ﾌﾟﾚｾﾞﾝｽEB" panose="02020809000000000000" pitchFamily="17" charset="-128"/>
                <a:ea typeface="HG創英ﾌﾟﾚｾﾞﾝｽEB" panose="02020809000000000000" pitchFamily="17" charset="-128"/>
              </a:rPr>
              <a:t>時間で沸騰</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して放射性物質が拡散するおそれがあり、</a:t>
            </a:r>
            <a:r>
              <a:rPr lang="ja-JP" altLang="en-US" dirty="0">
                <a:solidFill>
                  <a:srgbClr val="FF0000"/>
                </a:solidFill>
                <a:latin typeface="HG創英ﾌﾟﾚｾﾞﾝｽEB" panose="02020809000000000000" pitchFamily="17" charset="-128"/>
                <a:ea typeface="HG創英ﾌﾟﾚｾﾞﾝｽEB" panose="02020809000000000000" pitchFamily="17" charset="-128"/>
              </a:rPr>
              <a:t>最短</a:t>
            </a:r>
            <a:r>
              <a:rPr lang="en-US" altLang="ja-JP" dirty="0">
                <a:solidFill>
                  <a:srgbClr val="FF0000"/>
                </a:solidFill>
                <a:latin typeface="HG創英ﾌﾟﾚｾﾞﾝｽEB" panose="02020809000000000000" pitchFamily="17" charset="-128"/>
                <a:ea typeface="HG創英ﾌﾟﾚｾﾞﾝｽEB" panose="02020809000000000000" pitchFamily="17" charset="-128"/>
              </a:rPr>
              <a:t>42</a:t>
            </a:r>
            <a:r>
              <a:rPr lang="ja-JP" altLang="en-US" dirty="0">
                <a:solidFill>
                  <a:srgbClr val="FF0000"/>
                </a:solidFill>
                <a:latin typeface="HG創英ﾌﾟﾚｾﾞﾝｽEB" panose="02020809000000000000" pitchFamily="17" charset="-128"/>
                <a:ea typeface="HG創英ﾌﾟﾚｾﾞﾝｽEB" panose="02020809000000000000" pitchFamily="17" charset="-128"/>
              </a:rPr>
              <a:t>時間で水素が爆発</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する濃度に達する。</a:t>
            </a:r>
            <a:endParaRPr kumimoji="1" lang="ja-JP" altLang="en-US" dirty="0">
              <a:solidFill>
                <a:schemeClr val="tx1"/>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0575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1000"/>
                                        <p:tgtEl>
                                          <p:spTgt spid="13">
                                            <p:txEl>
                                              <p:pRg st="1" end="1"/>
                                            </p:txEl>
                                          </p:spTgt>
                                        </p:tgtEl>
                                      </p:cBhvr>
                                    </p:animEffect>
                                    <p:anim calcmode="lin" valueType="num">
                                      <p:cBhvr>
                                        <p:cTn id="3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1000"/>
                                        <p:tgtEl>
                                          <p:spTgt spid="13">
                                            <p:txEl>
                                              <p:pRg st="2" end="2"/>
                                            </p:txEl>
                                          </p:spTgt>
                                        </p:tgtEl>
                                      </p:cBhvr>
                                    </p:animEffect>
                                    <p:anim calcmode="lin" valueType="num">
                                      <p:cBhvr>
                                        <p:cTn id="4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1000"/>
                                        <p:tgtEl>
                                          <p:spTgt spid="13">
                                            <p:txEl>
                                              <p:pRg st="3" end="3"/>
                                            </p:txEl>
                                          </p:spTgt>
                                        </p:tgtEl>
                                      </p:cBhvr>
                                    </p:animEffect>
                                    <p:anim calcmode="lin" valueType="num">
                                      <p:cBhvr>
                                        <p:cTn id="5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animEffect transition="in" filter="fade">
                                      <p:cBhvr>
                                        <p:cTn id="63" dur="1000"/>
                                        <p:tgtEl>
                                          <p:spTgt spid="13">
                                            <p:txEl>
                                              <p:pRg st="4" end="4"/>
                                            </p:txEl>
                                          </p:spTgt>
                                        </p:tgtEl>
                                      </p:cBhvr>
                                    </p:animEffect>
                                    <p:anim calcmode="lin" valueType="num">
                                      <p:cBhvr>
                                        <p:cTn id="6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Effect transition="in" filter="fade">
                                      <p:cBhvr>
                                        <p:cTn id="70" dur="1000"/>
                                        <p:tgtEl>
                                          <p:spTgt spid="13">
                                            <p:txEl>
                                              <p:pRg st="5" end="5"/>
                                            </p:txEl>
                                          </p:spTgt>
                                        </p:tgtEl>
                                      </p:cBhvr>
                                    </p:animEffect>
                                    <p:anim calcmode="lin" valueType="num">
                                      <p:cBhvr>
                                        <p:cTn id="7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xEl>
                                              <p:pRg st="6" end="6"/>
                                            </p:txEl>
                                          </p:spTgt>
                                        </p:tgtEl>
                                        <p:attrNameLst>
                                          <p:attrName>style.visibility</p:attrName>
                                        </p:attrNameLst>
                                      </p:cBhvr>
                                      <p:to>
                                        <p:strVal val="visible"/>
                                      </p:to>
                                    </p:set>
                                    <p:animEffect transition="in" filter="fade">
                                      <p:cBhvr>
                                        <p:cTn id="77" dur="1000"/>
                                        <p:tgtEl>
                                          <p:spTgt spid="13">
                                            <p:txEl>
                                              <p:pRg st="6" end="6"/>
                                            </p:txEl>
                                          </p:spTgt>
                                        </p:tgtEl>
                                      </p:cBhvr>
                                    </p:animEffect>
                                    <p:anim calcmode="lin" valueType="num">
                                      <p:cBhvr>
                                        <p:cTn id="7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0" end="0"/>
                                            </p:txEl>
                                          </p:spTgt>
                                        </p:tgtEl>
                                        <p:attrNameLst>
                                          <p:attrName>style.visibility</p:attrName>
                                        </p:attrNameLst>
                                      </p:cBhvr>
                                      <p:to>
                                        <p:strVal val="visible"/>
                                      </p:to>
                                    </p:set>
                                    <p:animEffect transition="in" filter="fade">
                                      <p:cBhvr>
                                        <p:cTn id="84" dur="1000"/>
                                        <p:tgtEl>
                                          <p:spTgt spid="3">
                                            <p:txEl>
                                              <p:pRg st="0" end="0"/>
                                            </p:txEl>
                                          </p:spTgt>
                                        </p:tgtEl>
                                      </p:cBhvr>
                                    </p:animEffect>
                                    <p:anim calcmode="lin" valueType="num">
                                      <p:cBhvr>
                                        <p:cTn id="8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 end="1"/>
                                            </p:txEl>
                                          </p:spTgt>
                                        </p:tgtEl>
                                        <p:attrNameLst>
                                          <p:attrName>style.visibility</p:attrName>
                                        </p:attrNameLst>
                                      </p:cBhvr>
                                      <p:to>
                                        <p:strVal val="visible"/>
                                      </p:to>
                                    </p:set>
                                    <p:animEffect transition="in" filter="fade">
                                      <p:cBhvr>
                                        <p:cTn id="91" dur="1000"/>
                                        <p:tgtEl>
                                          <p:spTgt spid="3">
                                            <p:txEl>
                                              <p:pRg st="1" end="1"/>
                                            </p:txEl>
                                          </p:spTgt>
                                        </p:tgtEl>
                                      </p:cBhvr>
                                    </p:animEffect>
                                    <p:anim calcmode="lin" valueType="num">
                                      <p:cBhvr>
                                        <p:cTn id="9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animEffect transition="in" filter="fade">
                                      <p:cBhvr>
                                        <p:cTn id="98" dur="1000"/>
                                        <p:tgtEl>
                                          <p:spTgt spid="3">
                                            <p:txEl>
                                              <p:pRg st="2" end="2"/>
                                            </p:txEl>
                                          </p:spTgt>
                                        </p:tgtEl>
                                      </p:cBhvr>
                                    </p:animEffect>
                                    <p:anim calcmode="lin" valueType="num">
                                      <p:cBhvr>
                                        <p:cTn id="9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fade">
                                      <p:cBhvr>
                                        <p:cTn id="105" dur="1000"/>
                                        <p:tgtEl>
                                          <p:spTgt spid="3">
                                            <p:txEl>
                                              <p:pRg st="3" end="3"/>
                                            </p:txEl>
                                          </p:spTgt>
                                        </p:tgtEl>
                                      </p:cBhvr>
                                    </p:animEffect>
                                    <p:anim calcmode="lin" valueType="num">
                                      <p:cBhvr>
                                        <p:cTn id="10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A17DDD2-BED4-4261-BDE7-BE35B2E96BBF}"/>
              </a:ext>
            </a:extLst>
          </p:cNvPr>
          <p:cNvPicPr>
            <a:picLocks noChangeAspect="1"/>
          </p:cNvPicPr>
          <p:nvPr/>
        </p:nvPicPr>
        <p:blipFill>
          <a:blip r:embed="rId3"/>
          <a:stretch>
            <a:fillRect/>
          </a:stretch>
        </p:blipFill>
        <p:spPr>
          <a:xfrm>
            <a:off x="498946" y="758433"/>
            <a:ext cx="6199386" cy="3938827"/>
          </a:xfrm>
          <a:prstGeom prst="rect">
            <a:avLst/>
          </a:prstGeom>
        </p:spPr>
      </p:pic>
      <p:pic>
        <p:nvPicPr>
          <p:cNvPr id="8" name="図 7">
            <a:extLst>
              <a:ext uri="{FF2B5EF4-FFF2-40B4-BE49-F238E27FC236}">
                <a16:creationId xmlns:a16="http://schemas.microsoft.com/office/drawing/2014/main" id="{BCF88DDA-B64D-4946-8982-081C16BF0E82}"/>
              </a:ext>
            </a:extLst>
          </p:cNvPr>
          <p:cNvPicPr>
            <a:picLocks noChangeAspect="1"/>
          </p:cNvPicPr>
          <p:nvPr/>
        </p:nvPicPr>
        <p:blipFill>
          <a:blip r:embed="rId4"/>
          <a:stretch>
            <a:fillRect/>
          </a:stretch>
        </p:blipFill>
        <p:spPr>
          <a:xfrm>
            <a:off x="2716053" y="4697260"/>
            <a:ext cx="3133575" cy="1941535"/>
          </a:xfrm>
          <a:prstGeom prst="rect">
            <a:avLst/>
          </a:prstGeom>
        </p:spPr>
      </p:pic>
      <p:sp>
        <p:nvSpPr>
          <p:cNvPr id="10" name="正方形/長方形 9">
            <a:extLst>
              <a:ext uri="{FF2B5EF4-FFF2-40B4-BE49-F238E27FC236}">
                <a16:creationId xmlns:a16="http://schemas.microsoft.com/office/drawing/2014/main" id="{158AC5DB-1164-4D3B-B093-F5150C43BF85}"/>
              </a:ext>
            </a:extLst>
          </p:cNvPr>
          <p:cNvSpPr/>
          <p:nvPr/>
        </p:nvSpPr>
        <p:spPr>
          <a:xfrm>
            <a:off x="3233366" y="225468"/>
            <a:ext cx="5232523" cy="584775"/>
          </a:xfrm>
          <a:prstGeom prst="rect">
            <a:avLst/>
          </a:prstGeom>
        </p:spPr>
        <p:txBody>
          <a:bodyPr wrap="none">
            <a:spAutoFit/>
          </a:bodyPr>
          <a:lstStyle/>
          <a:p>
            <a:r>
              <a:rPr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ガラス固化体の管理と放射能</a:t>
            </a:r>
            <a:endParaRPr lang="ja-JP" altLang="en-US" sz="3200" dirty="0"/>
          </a:p>
        </p:txBody>
      </p:sp>
      <p:sp>
        <p:nvSpPr>
          <p:cNvPr id="11" name="テキスト ボックス 10">
            <a:extLst>
              <a:ext uri="{FF2B5EF4-FFF2-40B4-BE49-F238E27FC236}">
                <a16:creationId xmlns:a16="http://schemas.microsoft.com/office/drawing/2014/main" id="{F66CEE0A-1C09-4008-80CA-4F3EEBF57EC3}"/>
              </a:ext>
            </a:extLst>
          </p:cNvPr>
          <p:cNvSpPr txBox="1"/>
          <p:nvPr/>
        </p:nvSpPr>
        <p:spPr>
          <a:xfrm>
            <a:off x="7480507" y="5036973"/>
            <a:ext cx="4033381" cy="1200329"/>
          </a:xfrm>
          <a:prstGeom prst="rect">
            <a:avLst/>
          </a:prstGeom>
          <a:noFill/>
        </p:spPr>
        <p:txBody>
          <a:bodyPr wrap="square" rtlCol="0">
            <a:spAutoFit/>
          </a:bodyPr>
          <a:lstStyle/>
          <a:p>
            <a:r>
              <a:rPr lang="ja-JP" altLang="en-US" b="1" dirty="0">
                <a:latin typeface="+mn-ea"/>
              </a:rPr>
              <a:t>生成当初は４万テラベクレル、その後も極めて強い放射能を有し、そのすぐそばに人間が立つと約</a:t>
            </a:r>
            <a:r>
              <a:rPr lang="en-US" altLang="ja-JP" b="1" dirty="0">
                <a:latin typeface="+mn-ea"/>
              </a:rPr>
              <a:t>20</a:t>
            </a:r>
            <a:r>
              <a:rPr lang="ja-JP" altLang="en-US" b="1" dirty="0">
                <a:latin typeface="+mn-ea"/>
              </a:rPr>
              <a:t>秒で致死量の放射線を浴びることとなる</a:t>
            </a:r>
            <a:endParaRPr kumimoji="1" lang="ja-JP" altLang="en-US" b="1" dirty="0">
              <a:latin typeface="+mn-ea"/>
            </a:endParaRPr>
          </a:p>
        </p:txBody>
      </p:sp>
      <p:grpSp>
        <p:nvGrpSpPr>
          <p:cNvPr id="13" name="グループ化 12">
            <a:extLst>
              <a:ext uri="{FF2B5EF4-FFF2-40B4-BE49-F238E27FC236}">
                <a16:creationId xmlns:a16="http://schemas.microsoft.com/office/drawing/2014/main" id="{4511031C-0DFA-45C1-B415-847215FBF483}"/>
              </a:ext>
            </a:extLst>
          </p:cNvPr>
          <p:cNvGrpSpPr/>
          <p:nvPr/>
        </p:nvGrpSpPr>
        <p:grpSpPr>
          <a:xfrm>
            <a:off x="6812653" y="1239971"/>
            <a:ext cx="4701235" cy="3736171"/>
            <a:chOff x="6812653" y="1239971"/>
            <a:chExt cx="4701235" cy="3736171"/>
          </a:xfrm>
        </p:grpSpPr>
        <p:sp>
          <p:nvSpPr>
            <p:cNvPr id="5" name="テキスト ボックス 4">
              <a:extLst>
                <a:ext uri="{FF2B5EF4-FFF2-40B4-BE49-F238E27FC236}">
                  <a16:creationId xmlns:a16="http://schemas.microsoft.com/office/drawing/2014/main" id="{023F6727-7F92-4932-8158-AFBF64D46DB9}"/>
                </a:ext>
              </a:extLst>
            </p:cNvPr>
            <p:cNvSpPr txBox="1"/>
            <p:nvPr/>
          </p:nvSpPr>
          <p:spPr>
            <a:xfrm>
              <a:off x="6812653" y="1239971"/>
              <a:ext cx="4478062" cy="523220"/>
            </a:xfrm>
            <a:prstGeom prst="rect">
              <a:avLst/>
            </a:prstGeom>
            <a:noFill/>
          </p:spPr>
          <p:txBody>
            <a:bodyPr wrap="square" rtlCol="0">
              <a:spAutoFit/>
            </a:bodyPr>
            <a:lstStyle/>
            <a:p>
              <a:pPr algn="ctr"/>
              <a:r>
                <a:rPr lang="ja-JP" altLang="en-US" sz="1400" b="1" dirty="0"/>
                <a:t>ガラス固化体１本当たりの放射能の</a:t>
              </a:r>
              <a:endParaRPr lang="en-US" altLang="ja-JP" sz="1400" b="1" dirty="0"/>
            </a:p>
            <a:p>
              <a:pPr algn="ctr"/>
              <a:r>
                <a:rPr lang="ja-JP" altLang="en-US" sz="1400" b="1" dirty="0"/>
                <a:t>経時変化（単位：テラベクレル）</a:t>
              </a:r>
              <a:endParaRPr kumimoji="1" lang="ja-JP" altLang="en-US" sz="1400" b="1" dirty="0"/>
            </a:p>
          </p:txBody>
        </p:sp>
        <p:pic>
          <p:nvPicPr>
            <p:cNvPr id="12" name="図 11">
              <a:extLst>
                <a:ext uri="{FF2B5EF4-FFF2-40B4-BE49-F238E27FC236}">
                  <a16:creationId xmlns:a16="http://schemas.microsoft.com/office/drawing/2014/main" id="{EB5C63F9-A272-4D48-83B7-6452499131B0}"/>
                </a:ext>
              </a:extLst>
            </p:cNvPr>
            <p:cNvPicPr>
              <a:picLocks noChangeAspect="1"/>
            </p:cNvPicPr>
            <p:nvPr/>
          </p:nvPicPr>
          <p:blipFill>
            <a:blip r:embed="rId5"/>
            <a:stretch>
              <a:fillRect/>
            </a:stretch>
          </p:blipFill>
          <p:spPr>
            <a:xfrm>
              <a:off x="6812653" y="1762467"/>
              <a:ext cx="4701235" cy="3213675"/>
            </a:xfrm>
            <a:prstGeom prst="rect">
              <a:avLst/>
            </a:prstGeom>
          </p:spPr>
        </p:pic>
      </p:grpSp>
    </p:spTree>
    <p:extLst>
      <p:ext uri="{BB962C8B-B14F-4D97-AF65-F5344CB8AC3E}">
        <p14:creationId xmlns:p14="http://schemas.microsoft.com/office/powerpoint/2010/main" val="34665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94E11-E6F4-49FD-AF89-4FE77B21FC7B}"/>
              </a:ext>
            </a:extLst>
          </p:cNvPr>
          <p:cNvSpPr>
            <a:spLocks noGrp="1"/>
          </p:cNvSpPr>
          <p:nvPr>
            <p:ph type="title"/>
          </p:nvPr>
        </p:nvSpPr>
        <p:spPr>
          <a:xfrm>
            <a:off x="838200" y="365126"/>
            <a:ext cx="10515600" cy="612124"/>
          </a:xfrm>
        </p:spPr>
        <p:txBody>
          <a:bodyPr/>
          <a:lstStyle/>
          <a:p>
            <a:r>
              <a:rPr lang="ja-JP" altLang="en-US" sz="2800" dirty="0">
                <a:solidFill>
                  <a:srgbClr val="0070C0"/>
                </a:solidFill>
                <a:latin typeface="HGP創英ﾌﾟﾚｾﾞﾝｽEB" panose="02020800000000000000" pitchFamily="18" charset="-128"/>
                <a:ea typeface="HGP創英ﾌﾟﾚｾﾞﾝｽEB" panose="02020800000000000000" pitchFamily="18" charset="-128"/>
              </a:rPr>
              <a:t>その他の主なおもな（広義の）高レベル放射性廃棄物</a:t>
            </a:r>
            <a:endParaRPr kumimoji="1" lang="ja-JP" altLang="en-US" sz="2400" dirty="0"/>
          </a:p>
        </p:txBody>
      </p:sp>
      <p:sp>
        <p:nvSpPr>
          <p:cNvPr id="3" name="コンテンツ プレースホルダー 2">
            <a:extLst>
              <a:ext uri="{FF2B5EF4-FFF2-40B4-BE49-F238E27FC236}">
                <a16:creationId xmlns:a16="http://schemas.microsoft.com/office/drawing/2014/main" id="{43ADF129-F23C-45AB-8CA4-A944D048DBE8}"/>
              </a:ext>
            </a:extLst>
          </p:cNvPr>
          <p:cNvSpPr>
            <a:spLocks noGrp="1"/>
          </p:cNvSpPr>
          <p:nvPr>
            <p:ph idx="1"/>
          </p:nvPr>
        </p:nvSpPr>
        <p:spPr>
          <a:xfrm>
            <a:off x="880997" y="1299718"/>
            <a:ext cx="10730630" cy="5339077"/>
          </a:xfrm>
        </p:spPr>
        <p:txBody>
          <a:bodyPr>
            <a:normAutofit fontScale="92500"/>
          </a:bodyPr>
          <a:lstStyle/>
          <a:p>
            <a:pPr marL="0" indent="0">
              <a:buNone/>
            </a:pPr>
            <a:r>
              <a:rPr lang="ja-JP" altLang="en-US" sz="2400" dirty="0">
                <a:latin typeface="HGP創英角ｺﾞｼｯｸUB" panose="020B0900000000000000" pitchFamily="50" charset="-128"/>
                <a:ea typeface="HGP創英角ｺﾞｼｯｸUB" panose="020B0900000000000000" pitchFamily="50" charset="-128"/>
              </a:rPr>
              <a:t>■ウラン酸化物粉末（回収ウラン）</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900" dirty="0">
                <a:solidFill>
                  <a:srgbClr val="002060"/>
                </a:solidFill>
                <a:latin typeface="+mn-ea"/>
              </a:rPr>
              <a:t>　</a:t>
            </a:r>
            <a:r>
              <a:rPr lang="ja-JP" altLang="en-US" sz="1900" b="1" dirty="0">
                <a:solidFill>
                  <a:srgbClr val="002060"/>
                </a:solidFill>
                <a:latin typeface="+mn-ea"/>
              </a:rPr>
              <a:t>・ウラン資源として備蓄されているが不純物の混入され、放射線レベルが高い。</a:t>
            </a:r>
            <a:endParaRPr lang="en-US" altLang="ja-JP" sz="1900" b="1" dirty="0">
              <a:solidFill>
                <a:srgbClr val="002060"/>
              </a:solidFill>
              <a:latin typeface="+mn-ea"/>
            </a:endParaRPr>
          </a:p>
          <a:p>
            <a:pPr marL="0" indent="0">
              <a:buNone/>
            </a:pPr>
            <a:r>
              <a:rPr lang="ja-JP" altLang="en-US" sz="1900" b="1" dirty="0">
                <a:solidFill>
                  <a:srgbClr val="002060"/>
                </a:solidFill>
                <a:latin typeface="+mn-ea"/>
              </a:rPr>
              <a:t>　・そのため、当面の活用方針はなく、将来的にも利用価値は不透明。</a:t>
            </a:r>
            <a:endParaRPr lang="en-US" altLang="ja-JP" sz="1900" b="1" dirty="0">
              <a:solidFill>
                <a:srgbClr val="002060"/>
              </a:solidFill>
              <a:latin typeface="+mn-ea"/>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■プルトニウム・ウラン酸化物粉末</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900" dirty="0">
                <a:solidFill>
                  <a:srgbClr val="002060"/>
                </a:solidFill>
                <a:latin typeface="HG創英ﾌﾟﾚｾﾞﾝｽEB" panose="02020809000000000000" pitchFamily="17" charset="-128"/>
                <a:ea typeface="HG創英ﾌﾟﾚｾﾞﾝｽEB" panose="02020809000000000000" pitchFamily="17" charset="-128"/>
              </a:rPr>
              <a:t>　</a:t>
            </a:r>
            <a:r>
              <a:rPr lang="ja-JP" altLang="en-US" sz="1900" b="1" dirty="0">
                <a:solidFill>
                  <a:srgbClr val="002060"/>
                </a:solidFill>
                <a:latin typeface="+mn-ea"/>
              </a:rPr>
              <a:t>・ＭＯＸ燃料の原料として「ＭＯＸ燃料加工工場（建設開始時期未定）」へ搬出予定。</a:t>
            </a:r>
            <a:endParaRPr lang="en-US" altLang="ja-JP" sz="1900" b="1" dirty="0">
              <a:solidFill>
                <a:srgbClr val="002060"/>
              </a:solidFill>
              <a:latin typeface="+mn-ea"/>
            </a:endParaRPr>
          </a:p>
          <a:p>
            <a:pPr marL="0" indent="0">
              <a:buNone/>
            </a:pPr>
            <a:r>
              <a:rPr lang="ja-JP" altLang="en-US" sz="1900" b="1" dirty="0">
                <a:solidFill>
                  <a:srgbClr val="002060"/>
                </a:solidFill>
                <a:latin typeface="+mn-ea"/>
              </a:rPr>
              <a:t>　・特に核兵器転用が懸念されるプルトニウムの対応が焦点となっている。</a:t>
            </a:r>
            <a:endParaRPr lang="en-US" altLang="ja-JP" sz="1900" b="1" dirty="0">
              <a:solidFill>
                <a:srgbClr val="002060"/>
              </a:solidFill>
              <a:latin typeface="+mn-ea"/>
            </a:endParaRPr>
          </a:p>
          <a:p>
            <a:pPr marL="0" indent="0">
              <a:buNone/>
            </a:pPr>
            <a:r>
              <a:rPr lang="ja-JP" altLang="en-US" sz="1900" b="1" dirty="0">
                <a:solidFill>
                  <a:srgbClr val="002060"/>
                </a:solidFill>
                <a:latin typeface="+mn-ea"/>
              </a:rPr>
              <a:t>　・現在保有するプルトニウムは</a:t>
            </a:r>
            <a:r>
              <a:rPr lang="en-US" altLang="ja-JP" sz="1900" b="1" dirty="0">
                <a:solidFill>
                  <a:srgbClr val="FF0000"/>
                </a:solidFill>
                <a:latin typeface="+mn-ea"/>
              </a:rPr>
              <a:t>47.9</a:t>
            </a:r>
            <a:r>
              <a:rPr lang="ja-JP" altLang="en-US" sz="1900" b="1" dirty="0">
                <a:solidFill>
                  <a:srgbClr val="FF0000"/>
                </a:solidFill>
                <a:latin typeface="+mn-ea"/>
              </a:rPr>
              <a:t>トン</a:t>
            </a:r>
            <a:r>
              <a:rPr lang="ja-JP" altLang="en-US" sz="1900" b="1" dirty="0">
                <a:solidFill>
                  <a:srgbClr val="002060"/>
                </a:solidFill>
                <a:latin typeface="+mn-ea"/>
              </a:rPr>
              <a:t>（うち国内保管</a:t>
            </a:r>
            <a:r>
              <a:rPr lang="en-US" altLang="ja-JP" sz="1900" b="1" dirty="0">
                <a:solidFill>
                  <a:srgbClr val="002060"/>
                </a:solidFill>
                <a:latin typeface="+mn-ea"/>
              </a:rPr>
              <a:t>10.8</a:t>
            </a:r>
            <a:r>
              <a:rPr lang="ja-JP" altLang="en-US" sz="1900" b="1" dirty="0">
                <a:solidFill>
                  <a:srgbClr val="002060"/>
                </a:solidFill>
                <a:latin typeface="+mn-ea"/>
              </a:rPr>
              <a:t>トン）～長崎原爆</a:t>
            </a:r>
            <a:r>
              <a:rPr lang="en-US" altLang="ja-JP" sz="1900" b="1" dirty="0">
                <a:solidFill>
                  <a:srgbClr val="002060"/>
                </a:solidFill>
                <a:latin typeface="+mn-ea"/>
              </a:rPr>
              <a:t>6,000</a:t>
            </a:r>
            <a:r>
              <a:rPr lang="ja-JP" altLang="en-US" sz="1900" b="1" dirty="0">
                <a:solidFill>
                  <a:srgbClr val="002060"/>
                </a:solidFill>
                <a:latin typeface="+mn-ea"/>
              </a:rPr>
              <a:t>発相当。</a:t>
            </a:r>
            <a:endParaRPr lang="en-US" altLang="ja-JP" sz="1900" b="1" dirty="0">
              <a:solidFill>
                <a:srgbClr val="002060"/>
              </a:solidFill>
              <a:latin typeface="+mn-ea"/>
            </a:endParaRPr>
          </a:p>
          <a:p>
            <a:pPr marL="0" indent="0">
              <a:buNone/>
            </a:pPr>
            <a:r>
              <a:rPr lang="ja-JP" altLang="en-US" sz="1900" b="1" dirty="0">
                <a:solidFill>
                  <a:srgbClr val="002060"/>
                </a:solidFill>
                <a:latin typeface="+mn-ea"/>
              </a:rPr>
              <a:t>　・国内保管は主に東海村のプルトニウム燃料加工施設、再処理工場にある。</a:t>
            </a:r>
            <a:endParaRPr lang="en-US" altLang="ja-JP" sz="2400" b="1" dirty="0">
              <a:latin typeface="+mn-ea"/>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P創英角ｺﾞｼｯｸUB" panose="020B0900000000000000" pitchFamily="50" charset="-128"/>
                <a:ea typeface="HGP創英角ｺﾞｼｯｸUB" panose="020B0900000000000000" pitchFamily="50" charset="-128"/>
              </a:rPr>
              <a:t>TRU</a:t>
            </a:r>
            <a:r>
              <a:rPr lang="ja-JP" altLang="en-US" sz="2400" dirty="0">
                <a:latin typeface="HGP創英角ｺﾞｼｯｸUB" panose="020B0900000000000000" pitchFamily="50" charset="-128"/>
                <a:ea typeface="HGP創英角ｺﾞｼｯｸUB" panose="020B0900000000000000" pitchFamily="50" charset="-128"/>
              </a:rPr>
              <a:t>廃棄物</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800" dirty="0">
                <a:solidFill>
                  <a:srgbClr val="002060"/>
                </a:solidFill>
                <a:latin typeface="HG創英ﾌﾟﾚｾﾞﾝｽEB" panose="02020809000000000000" pitchFamily="17" charset="-128"/>
                <a:ea typeface="HG創英ﾌﾟﾚｾﾞﾝｽEB" panose="02020809000000000000" pitchFamily="17" charset="-128"/>
              </a:rPr>
              <a:t>　</a:t>
            </a:r>
            <a:r>
              <a:rPr lang="ja-JP" altLang="en-US" sz="2000" b="1" dirty="0">
                <a:solidFill>
                  <a:srgbClr val="002060"/>
                </a:solidFill>
                <a:latin typeface="+mn-ea"/>
              </a:rPr>
              <a:t>・原子番号がウランの</a:t>
            </a:r>
            <a:r>
              <a:rPr lang="en-US" altLang="ja-JP" sz="2000" b="1" dirty="0">
                <a:solidFill>
                  <a:srgbClr val="FF0000"/>
                </a:solidFill>
                <a:latin typeface="+mn-ea"/>
              </a:rPr>
              <a:t>92</a:t>
            </a:r>
            <a:r>
              <a:rPr lang="ja-JP" altLang="en-US" sz="2000" b="1" dirty="0">
                <a:solidFill>
                  <a:srgbClr val="002060"/>
                </a:solidFill>
                <a:latin typeface="+mn-ea"/>
              </a:rPr>
              <a:t>よりあとの元素を構成する核種（超ウラン元素）を含む放射性廃棄物。</a:t>
            </a:r>
            <a:endParaRPr lang="en-US" altLang="ja-JP" sz="2000" b="1" dirty="0">
              <a:solidFill>
                <a:srgbClr val="002060"/>
              </a:solidFill>
              <a:latin typeface="+mn-ea"/>
            </a:endParaRPr>
          </a:p>
          <a:p>
            <a:pPr marL="0" indent="0">
              <a:buNone/>
            </a:pPr>
            <a:r>
              <a:rPr lang="ja-JP" altLang="en-US" sz="2000" b="1" dirty="0">
                <a:solidFill>
                  <a:srgbClr val="002060"/>
                </a:solidFill>
                <a:latin typeface="+mn-ea"/>
              </a:rPr>
              <a:t>　・このうち長寿命放射性核種を含む廃棄物は、高レベル放射性廃棄物同様に地層処分の計画。</a:t>
            </a:r>
            <a:endParaRPr lang="en-US" altLang="ja-JP" sz="2000" b="1" dirty="0">
              <a:solidFill>
                <a:srgbClr val="002060"/>
              </a:solidFill>
              <a:latin typeface="+mn-ea"/>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■使用済み核燃料</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800" dirty="0">
                <a:solidFill>
                  <a:srgbClr val="002060"/>
                </a:solidFill>
                <a:latin typeface="HG創英ﾌﾟﾚｾﾞﾝｽEB" panose="02020809000000000000" pitchFamily="17" charset="-128"/>
                <a:ea typeface="HG創英ﾌﾟﾚｾﾞﾝｽEB" panose="02020809000000000000" pitchFamily="17" charset="-128"/>
              </a:rPr>
              <a:t>　</a:t>
            </a:r>
            <a:r>
              <a:rPr lang="ja-JP" altLang="en-US" sz="2100" b="1" dirty="0">
                <a:solidFill>
                  <a:srgbClr val="002060"/>
                </a:solidFill>
                <a:latin typeface="+mn-ea"/>
              </a:rPr>
              <a:t>・現在、</a:t>
            </a:r>
            <a:r>
              <a:rPr lang="ja-JP" altLang="en-US" sz="2100" b="1" dirty="0">
                <a:solidFill>
                  <a:srgbClr val="FF0000"/>
                </a:solidFill>
                <a:latin typeface="+mn-ea"/>
              </a:rPr>
              <a:t>国内に</a:t>
            </a:r>
            <a:r>
              <a:rPr lang="en-US" altLang="ja-JP" sz="2100" b="1" dirty="0">
                <a:solidFill>
                  <a:srgbClr val="FF0000"/>
                </a:solidFill>
                <a:latin typeface="+mn-ea"/>
              </a:rPr>
              <a:t>17,800</a:t>
            </a:r>
            <a:r>
              <a:rPr lang="ja-JP" altLang="en-US" sz="2100" b="1" dirty="0">
                <a:solidFill>
                  <a:srgbClr val="FF0000"/>
                </a:solidFill>
                <a:latin typeface="+mn-ea"/>
              </a:rPr>
              <a:t>トン</a:t>
            </a:r>
            <a:r>
              <a:rPr lang="ja-JP" altLang="en-US" sz="2100" b="1" dirty="0">
                <a:solidFill>
                  <a:srgbClr val="002060"/>
                </a:solidFill>
                <a:latin typeface="+mn-ea"/>
              </a:rPr>
              <a:t>存在し、全量をガラス固化体とした場合、</a:t>
            </a:r>
            <a:r>
              <a:rPr lang="ja-JP" altLang="en-US" sz="2100" b="1" dirty="0">
                <a:solidFill>
                  <a:srgbClr val="FF0000"/>
                </a:solidFill>
                <a:latin typeface="+mn-ea"/>
              </a:rPr>
              <a:t>約</a:t>
            </a:r>
            <a:r>
              <a:rPr lang="en-US" altLang="ja-JP" sz="2100" b="1" dirty="0">
                <a:solidFill>
                  <a:srgbClr val="FF0000"/>
                </a:solidFill>
                <a:latin typeface="+mn-ea"/>
              </a:rPr>
              <a:t>25,000</a:t>
            </a:r>
            <a:r>
              <a:rPr lang="ja-JP" altLang="en-US" sz="2100" b="1" dirty="0">
                <a:solidFill>
                  <a:srgbClr val="FF0000"/>
                </a:solidFill>
                <a:latin typeface="+mn-ea"/>
              </a:rPr>
              <a:t>本</a:t>
            </a:r>
            <a:r>
              <a:rPr lang="ja-JP" altLang="en-US" sz="2100" b="1" dirty="0">
                <a:solidFill>
                  <a:srgbClr val="002060"/>
                </a:solidFill>
                <a:latin typeface="+mn-ea"/>
              </a:rPr>
              <a:t>となる。</a:t>
            </a:r>
            <a:endParaRPr kumimoji="1" lang="ja-JP" altLang="en-US" sz="2100" b="1" dirty="0">
              <a:latin typeface="+mn-ea"/>
            </a:endParaRPr>
          </a:p>
        </p:txBody>
      </p:sp>
    </p:spTree>
    <p:extLst>
      <p:ext uri="{BB962C8B-B14F-4D97-AF65-F5344CB8AC3E}">
        <p14:creationId xmlns:p14="http://schemas.microsoft.com/office/powerpoint/2010/main" val="42825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17DFB7-C1C9-4234-9B8E-0A76474BAE8F}"/>
              </a:ext>
            </a:extLst>
          </p:cNvPr>
          <p:cNvPicPr>
            <a:picLocks noChangeAspect="1"/>
          </p:cNvPicPr>
          <p:nvPr/>
        </p:nvPicPr>
        <p:blipFill>
          <a:blip r:embed="rId3"/>
          <a:stretch>
            <a:fillRect/>
          </a:stretch>
        </p:blipFill>
        <p:spPr>
          <a:xfrm>
            <a:off x="6096000" y="359274"/>
            <a:ext cx="5801566" cy="3887049"/>
          </a:xfrm>
          <a:prstGeom prst="rect">
            <a:avLst/>
          </a:prstGeom>
        </p:spPr>
      </p:pic>
      <p:sp>
        <p:nvSpPr>
          <p:cNvPr id="8" name="テキスト ボックス 7">
            <a:extLst>
              <a:ext uri="{FF2B5EF4-FFF2-40B4-BE49-F238E27FC236}">
                <a16:creationId xmlns:a16="http://schemas.microsoft.com/office/drawing/2014/main" id="{AF16C685-7911-4096-BE22-793EA6863975}"/>
              </a:ext>
            </a:extLst>
          </p:cNvPr>
          <p:cNvSpPr txBox="1"/>
          <p:nvPr/>
        </p:nvSpPr>
        <p:spPr>
          <a:xfrm>
            <a:off x="294434" y="359274"/>
            <a:ext cx="5517643" cy="584775"/>
          </a:xfrm>
          <a:prstGeom prst="rect">
            <a:avLst/>
          </a:prstGeom>
          <a:noFill/>
        </p:spPr>
        <p:txBody>
          <a:bodyPr wrap="square" rtlCol="0">
            <a:spAutoFit/>
          </a:bodyPr>
          <a:lstStyle/>
          <a:p>
            <a:r>
              <a:rPr kumimoji="1" lang="en-US" altLang="ja-JP" sz="3200" dirty="0">
                <a:solidFill>
                  <a:srgbClr val="0070C0"/>
                </a:solidFill>
                <a:latin typeface="HGP創英ﾌﾟﾚｾﾞﾝｽEB" panose="02020800000000000000" pitchFamily="18" charset="-128"/>
                <a:ea typeface="HGP創英ﾌﾟﾚｾﾞﾝｽEB" panose="02020800000000000000" pitchFamily="18" charset="-128"/>
              </a:rPr>
              <a:t>TRU</a:t>
            </a:r>
            <a:r>
              <a:rPr kumimoji="1" lang="ja-JP" altLang="en-US" sz="3200" dirty="0">
                <a:solidFill>
                  <a:srgbClr val="0070C0"/>
                </a:solidFill>
                <a:latin typeface="HGP創英ﾌﾟﾚｾﾞﾝｽEB" panose="02020800000000000000" pitchFamily="18" charset="-128"/>
                <a:ea typeface="HGP創英ﾌﾟﾚｾﾞﾝｽEB" panose="02020800000000000000" pitchFamily="18" charset="-128"/>
              </a:rPr>
              <a:t>廃棄物の種類、性状</a:t>
            </a:r>
          </a:p>
        </p:txBody>
      </p:sp>
      <p:pic>
        <p:nvPicPr>
          <p:cNvPr id="9" name="図 8">
            <a:extLst>
              <a:ext uri="{FF2B5EF4-FFF2-40B4-BE49-F238E27FC236}">
                <a16:creationId xmlns:a16="http://schemas.microsoft.com/office/drawing/2014/main" id="{41589501-DB7C-41B1-A138-07E287C48899}"/>
              </a:ext>
            </a:extLst>
          </p:cNvPr>
          <p:cNvPicPr>
            <a:picLocks noChangeAspect="1"/>
          </p:cNvPicPr>
          <p:nvPr/>
        </p:nvPicPr>
        <p:blipFill>
          <a:blip r:embed="rId4"/>
          <a:stretch>
            <a:fillRect/>
          </a:stretch>
        </p:blipFill>
        <p:spPr>
          <a:xfrm>
            <a:off x="1389160" y="2184160"/>
            <a:ext cx="4305300" cy="4124325"/>
          </a:xfrm>
          <a:prstGeom prst="rect">
            <a:avLst/>
          </a:prstGeom>
        </p:spPr>
      </p:pic>
      <p:grpSp>
        <p:nvGrpSpPr>
          <p:cNvPr id="2" name="グループ化 1">
            <a:extLst>
              <a:ext uri="{FF2B5EF4-FFF2-40B4-BE49-F238E27FC236}">
                <a16:creationId xmlns:a16="http://schemas.microsoft.com/office/drawing/2014/main" id="{48987333-90F0-409A-979E-4C8A0CC71940}"/>
              </a:ext>
            </a:extLst>
          </p:cNvPr>
          <p:cNvGrpSpPr/>
          <p:nvPr/>
        </p:nvGrpSpPr>
        <p:grpSpPr>
          <a:xfrm>
            <a:off x="332615" y="1653436"/>
            <a:ext cx="1080478" cy="2379600"/>
            <a:chOff x="332615" y="1653436"/>
            <a:chExt cx="1080478" cy="2379600"/>
          </a:xfrm>
        </p:grpSpPr>
        <p:pic>
          <p:nvPicPr>
            <p:cNvPr id="13" name="図 12">
              <a:extLst>
                <a:ext uri="{FF2B5EF4-FFF2-40B4-BE49-F238E27FC236}">
                  <a16:creationId xmlns:a16="http://schemas.microsoft.com/office/drawing/2014/main" id="{3C68EC3C-01FC-49FF-837E-98D5D1FD2457}"/>
                </a:ext>
              </a:extLst>
            </p:cNvPr>
            <p:cNvPicPr>
              <a:picLocks noChangeAspect="1"/>
            </p:cNvPicPr>
            <p:nvPr/>
          </p:nvPicPr>
          <p:blipFill>
            <a:blip r:embed="rId5"/>
            <a:stretch>
              <a:fillRect/>
            </a:stretch>
          </p:blipFill>
          <p:spPr>
            <a:xfrm>
              <a:off x="332615" y="1653436"/>
              <a:ext cx="823864" cy="2379600"/>
            </a:xfrm>
            <a:prstGeom prst="rect">
              <a:avLst/>
            </a:prstGeom>
          </p:spPr>
        </p:pic>
        <p:sp>
          <p:nvSpPr>
            <p:cNvPr id="14" name="矢印: 左 13">
              <a:extLst>
                <a:ext uri="{FF2B5EF4-FFF2-40B4-BE49-F238E27FC236}">
                  <a16:creationId xmlns:a16="http://schemas.microsoft.com/office/drawing/2014/main" id="{BAF19F83-F194-4D1E-B074-CED750BD65B2}"/>
                </a:ext>
              </a:extLst>
            </p:cNvPr>
            <p:cNvSpPr/>
            <p:nvPr/>
          </p:nvSpPr>
          <p:spPr>
            <a:xfrm>
              <a:off x="1156479" y="3269293"/>
              <a:ext cx="256614"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D1DDD3F1-96D9-4361-8DC5-EE60F2F839AD}"/>
              </a:ext>
            </a:extLst>
          </p:cNvPr>
          <p:cNvGrpSpPr/>
          <p:nvPr/>
        </p:nvGrpSpPr>
        <p:grpSpPr>
          <a:xfrm>
            <a:off x="297992" y="4637292"/>
            <a:ext cx="1080478" cy="1276155"/>
            <a:chOff x="297992" y="4637292"/>
            <a:chExt cx="1080478" cy="1276155"/>
          </a:xfrm>
        </p:grpSpPr>
        <p:pic>
          <p:nvPicPr>
            <p:cNvPr id="12" name="図 11">
              <a:extLst>
                <a:ext uri="{FF2B5EF4-FFF2-40B4-BE49-F238E27FC236}">
                  <a16:creationId xmlns:a16="http://schemas.microsoft.com/office/drawing/2014/main" id="{607FFE50-DF1D-4E30-A373-C5061A91DB98}"/>
                </a:ext>
              </a:extLst>
            </p:cNvPr>
            <p:cNvPicPr>
              <a:picLocks noChangeAspect="1"/>
            </p:cNvPicPr>
            <p:nvPr/>
          </p:nvPicPr>
          <p:blipFill>
            <a:blip r:embed="rId6"/>
            <a:stretch>
              <a:fillRect/>
            </a:stretch>
          </p:blipFill>
          <p:spPr>
            <a:xfrm>
              <a:off x="297992" y="4637292"/>
              <a:ext cx="986794" cy="1276155"/>
            </a:xfrm>
            <a:prstGeom prst="rect">
              <a:avLst/>
            </a:prstGeom>
          </p:spPr>
        </p:pic>
        <p:sp>
          <p:nvSpPr>
            <p:cNvPr id="15" name="矢印: 左 14">
              <a:extLst>
                <a:ext uri="{FF2B5EF4-FFF2-40B4-BE49-F238E27FC236}">
                  <a16:creationId xmlns:a16="http://schemas.microsoft.com/office/drawing/2014/main" id="{891417B5-51B6-41F4-820D-CB263BE68EB1}"/>
                </a:ext>
              </a:extLst>
            </p:cNvPr>
            <p:cNvSpPr/>
            <p:nvPr/>
          </p:nvSpPr>
          <p:spPr>
            <a:xfrm>
              <a:off x="1121856" y="4939678"/>
              <a:ext cx="256614" cy="6189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4CADC2CB-686C-423E-8F04-809A7C4BEE34}"/>
              </a:ext>
            </a:extLst>
          </p:cNvPr>
          <p:cNvGrpSpPr/>
          <p:nvPr/>
        </p:nvGrpSpPr>
        <p:grpSpPr>
          <a:xfrm>
            <a:off x="5693743" y="4642003"/>
            <a:ext cx="2174679" cy="1237815"/>
            <a:chOff x="5693743" y="4642003"/>
            <a:chExt cx="2174679" cy="1237815"/>
          </a:xfrm>
        </p:grpSpPr>
        <p:pic>
          <p:nvPicPr>
            <p:cNvPr id="10" name="図 9">
              <a:extLst>
                <a:ext uri="{FF2B5EF4-FFF2-40B4-BE49-F238E27FC236}">
                  <a16:creationId xmlns:a16="http://schemas.microsoft.com/office/drawing/2014/main" id="{22867A7D-795B-4E79-BDA3-8A8E002E3A7A}"/>
                </a:ext>
              </a:extLst>
            </p:cNvPr>
            <p:cNvPicPr>
              <a:picLocks noChangeAspect="1"/>
            </p:cNvPicPr>
            <p:nvPr/>
          </p:nvPicPr>
          <p:blipFill>
            <a:blip r:embed="rId7"/>
            <a:stretch>
              <a:fillRect/>
            </a:stretch>
          </p:blipFill>
          <p:spPr>
            <a:xfrm>
              <a:off x="5846700" y="4642003"/>
              <a:ext cx="2021722" cy="1237815"/>
            </a:xfrm>
            <a:prstGeom prst="rect">
              <a:avLst/>
            </a:prstGeom>
          </p:spPr>
        </p:pic>
        <p:sp>
          <p:nvSpPr>
            <p:cNvPr id="16" name="矢印: 右 15">
              <a:extLst>
                <a:ext uri="{FF2B5EF4-FFF2-40B4-BE49-F238E27FC236}">
                  <a16:creationId xmlns:a16="http://schemas.microsoft.com/office/drawing/2014/main" id="{ABA70BFF-A8E7-4F9E-BC2C-0FC9B3665FE1}"/>
                </a:ext>
              </a:extLst>
            </p:cNvPr>
            <p:cNvSpPr/>
            <p:nvPr/>
          </p:nvSpPr>
          <p:spPr>
            <a:xfrm>
              <a:off x="5693743" y="5008263"/>
              <a:ext cx="25661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721EDEF9-7C1F-47CD-B0A8-E7ACA75A1E21}"/>
              </a:ext>
            </a:extLst>
          </p:cNvPr>
          <p:cNvGrpSpPr/>
          <p:nvPr/>
        </p:nvGrpSpPr>
        <p:grpSpPr>
          <a:xfrm>
            <a:off x="4530214" y="746613"/>
            <a:ext cx="986794" cy="1371156"/>
            <a:chOff x="4530214" y="746613"/>
            <a:chExt cx="986794" cy="1371156"/>
          </a:xfrm>
        </p:grpSpPr>
        <p:pic>
          <p:nvPicPr>
            <p:cNvPr id="11" name="図 10">
              <a:extLst>
                <a:ext uri="{FF2B5EF4-FFF2-40B4-BE49-F238E27FC236}">
                  <a16:creationId xmlns:a16="http://schemas.microsoft.com/office/drawing/2014/main" id="{66A4AEB3-49BB-4E9E-86BB-E69092448ACC}"/>
                </a:ext>
              </a:extLst>
            </p:cNvPr>
            <p:cNvPicPr>
              <a:picLocks noChangeAspect="1"/>
            </p:cNvPicPr>
            <p:nvPr/>
          </p:nvPicPr>
          <p:blipFill>
            <a:blip r:embed="rId6"/>
            <a:stretch>
              <a:fillRect/>
            </a:stretch>
          </p:blipFill>
          <p:spPr>
            <a:xfrm>
              <a:off x="4530214" y="746613"/>
              <a:ext cx="986794" cy="1276155"/>
            </a:xfrm>
            <a:prstGeom prst="rect">
              <a:avLst/>
            </a:prstGeom>
          </p:spPr>
        </p:pic>
        <p:sp>
          <p:nvSpPr>
            <p:cNvPr id="17" name="矢印: 上 16">
              <a:extLst>
                <a:ext uri="{FF2B5EF4-FFF2-40B4-BE49-F238E27FC236}">
                  <a16:creationId xmlns:a16="http://schemas.microsoft.com/office/drawing/2014/main" id="{B3DB96BD-479E-4ABE-A04F-0C9CB8452493}"/>
                </a:ext>
              </a:extLst>
            </p:cNvPr>
            <p:cNvSpPr/>
            <p:nvPr/>
          </p:nvSpPr>
          <p:spPr>
            <a:xfrm>
              <a:off x="4754301" y="1902835"/>
              <a:ext cx="538619" cy="2149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2E7B01E4-9F27-4634-B82C-15B286C8B460}"/>
              </a:ext>
            </a:extLst>
          </p:cNvPr>
          <p:cNvGrpSpPr/>
          <p:nvPr/>
        </p:nvGrpSpPr>
        <p:grpSpPr>
          <a:xfrm>
            <a:off x="294434" y="1700936"/>
            <a:ext cx="6030166" cy="5090772"/>
            <a:chOff x="294434" y="1700936"/>
            <a:chExt cx="6030166" cy="5090772"/>
          </a:xfrm>
        </p:grpSpPr>
        <p:cxnSp>
          <p:nvCxnSpPr>
            <p:cNvPr id="20" name="直線コネクタ 19">
              <a:extLst>
                <a:ext uri="{FF2B5EF4-FFF2-40B4-BE49-F238E27FC236}">
                  <a16:creationId xmlns:a16="http://schemas.microsoft.com/office/drawing/2014/main" id="{74FB63AE-B60A-4DCC-AFCB-016C3798BC38}"/>
                </a:ext>
              </a:extLst>
            </p:cNvPr>
            <p:cNvCxnSpPr>
              <a:cxnSpLocks/>
            </p:cNvCxnSpPr>
            <p:nvPr/>
          </p:nvCxnSpPr>
          <p:spPr>
            <a:xfrm>
              <a:off x="294434" y="4262467"/>
              <a:ext cx="60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7A5C690-B639-48FE-863F-64F91549BB51}"/>
                </a:ext>
              </a:extLst>
            </p:cNvPr>
            <p:cNvSpPr txBox="1"/>
            <p:nvPr/>
          </p:nvSpPr>
          <p:spPr>
            <a:xfrm>
              <a:off x="2134307" y="1700936"/>
              <a:ext cx="1910186" cy="369332"/>
            </a:xfrm>
            <a:prstGeom prst="rect">
              <a:avLst/>
            </a:prstGeom>
            <a:noFill/>
          </p:spPr>
          <p:txBody>
            <a:bodyPr wrap="square" rtlCol="0">
              <a:spAutoFit/>
            </a:bodyPr>
            <a:lstStyle/>
            <a:p>
              <a:r>
                <a:rPr kumimoji="1" lang="ja-JP" altLang="en-US" b="1" dirty="0"/>
                <a:t>地層処分を想定</a:t>
              </a:r>
            </a:p>
          </p:txBody>
        </p:sp>
        <p:sp>
          <p:nvSpPr>
            <p:cNvPr id="23" name="テキスト ボックス 22">
              <a:extLst>
                <a:ext uri="{FF2B5EF4-FFF2-40B4-BE49-F238E27FC236}">
                  <a16:creationId xmlns:a16="http://schemas.microsoft.com/office/drawing/2014/main" id="{0362F5AF-740B-469B-AAC8-7FE9A8EA68C2}"/>
                </a:ext>
              </a:extLst>
            </p:cNvPr>
            <p:cNvSpPr txBox="1"/>
            <p:nvPr/>
          </p:nvSpPr>
          <p:spPr>
            <a:xfrm>
              <a:off x="1686326" y="6422376"/>
              <a:ext cx="4101406" cy="369332"/>
            </a:xfrm>
            <a:prstGeom prst="rect">
              <a:avLst/>
            </a:prstGeom>
            <a:noFill/>
          </p:spPr>
          <p:txBody>
            <a:bodyPr wrap="square" rtlCol="0">
              <a:spAutoFit/>
            </a:bodyPr>
            <a:lstStyle/>
            <a:p>
              <a:r>
                <a:rPr kumimoji="1" lang="ja-JP" altLang="en-US" b="1" dirty="0"/>
                <a:t>余裕深度処分・浅地中処分を想定</a:t>
              </a:r>
            </a:p>
          </p:txBody>
        </p:sp>
      </p:grpSp>
    </p:spTree>
    <p:extLst>
      <p:ext uri="{BB962C8B-B14F-4D97-AF65-F5344CB8AC3E}">
        <p14:creationId xmlns:p14="http://schemas.microsoft.com/office/powerpoint/2010/main" val="22515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BA003-3E12-4C78-A7B5-641C336E71BE}"/>
              </a:ext>
            </a:extLst>
          </p:cNvPr>
          <p:cNvSpPr>
            <a:spLocks noGrp="1"/>
          </p:cNvSpPr>
          <p:nvPr>
            <p:ph type="title"/>
          </p:nvPr>
        </p:nvSpPr>
        <p:spPr>
          <a:xfrm>
            <a:off x="838200" y="365125"/>
            <a:ext cx="10515600" cy="649483"/>
          </a:xfrm>
        </p:spPr>
        <p:txBody>
          <a:bodyPr>
            <a:normAutofit/>
          </a:bodyPr>
          <a:lstStyle/>
          <a:p>
            <a:pPr algn="ctr"/>
            <a:r>
              <a:rPr lang="ja-JP" altLang="en-US" sz="3200" dirty="0">
                <a:solidFill>
                  <a:schemeClr val="accent1"/>
                </a:solidFill>
                <a:latin typeface="HGP創英ﾌﾟﾚｾﾞﾝｽEB" panose="02020800000000000000" pitchFamily="18" charset="-128"/>
                <a:ea typeface="HGP創英ﾌﾟﾚｾﾞﾝｽEB" panose="02020800000000000000" pitchFamily="18" charset="-128"/>
              </a:rPr>
              <a:t>原子力施設からの放射性廃棄物の現状</a:t>
            </a:r>
            <a:endParaRPr kumimoji="1" lang="ja-JP" altLang="en-US" sz="3200" dirty="0">
              <a:solidFill>
                <a:schemeClr val="accent1"/>
              </a:solidFill>
              <a:latin typeface="HGP創英ﾌﾟﾚｾﾞﾝｽEB" panose="02020800000000000000" pitchFamily="18" charset="-128"/>
              <a:ea typeface="HGP創英ﾌﾟﾚｾﾞﾝｽEB" panose="02020800000000000000" pitchFamily="18" charset="-128"/>
            </a:endParaRPr>
          </a:p>
        </p:txBody>
      </p:sp>
      <p:pic>
        <p:nvPicPr>
          <p:cNvPr id="7" name="コンテンツ プレースホルダー 6">
            <a:extLst>
              <a:ext uri="{FF2B5EF4-FFF2-40B4-BE49-F238E27FC236}">
                <a16:creationId xmlns:a16="http://schemas.microsoft.com/office/drawing/2014/main" id="{F6AB8E0A-7F07-4DB5-A12C-E7534783A943}"/>
              </a:ext>
            </a:extLst>
          </p:cNvPr>
          <p:cNvPicPr>
            <a:picLocks noGrp="1" noChangeAspect="1"/>
          </p:cNvPicPr>
          <p:nvPr>
            <p:ph idx="1"/>
          </p:nvPr>
        </p:nvPicPr>
        <p:blipFill>
          <a:blip r:embed="rId3"/>
          <a:stretch>
            <a:fillRect/>
          </a:stretch>
        </p:blipFill>
        <p:spPr>
          <a:xfrm>
            <a:off x="388306" y="1202499"/>
            <a:ext cx="10965493" cy="5395494"/>
          </a:xfrm>
          <a:prstGeom prst="rect">
            <a:avLst/>
          </a:prstGeom>
        </p:spPr>
      </p:pic>
    </p:spTree>
    <p:extLst>
      <p:ext uri="{BB962C8B-B14F-4D97-AF65-F5344CB8AC3E}">
        <p14:creationId xmlns:p14="http://schemas.microsoft.com/office/powerpoint/2010/main" val="25403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B0A717-1470-440F-9D91-A5E3FA203FB1}"/>
              </a:ext>
            </a:extLst>
          </p:cNvPr>
          <p:cNvSpPr txBox="1"/>
          <p:nvPr/>
        </p:nvSpPr>
        <p:spPr>
          <a:xfrm>
            <a:off x="619506" y="425885"/>
            <a:ext cx="11230115" cy="584775"/>
          </a:xfrm>
          <a:prstGeom prst="rect">
            <a:avLst/>
          </a:prstGeom>
          <a:noFill/>
        </p:spPr>
        <p:txBody>
          <a:bodyPr wrap="square" rtlCol="0">
            <a:spAutoFit/>
          </a:bodyPr>
          <a:lstStyle/>
          <a:p>
            <a:pPr algn="ctr"/>
            <a:r>
              <a:rPr lang="ja-JP" altLang="en-US" sz="3200" dirty="0">
                <a:solidFill>
                  <a:schemeClr val="accent1"/>
                </a:solidFill>
                <a:latin typeface="HGP創英ﾌﾟﾚｾﾞﾝｽEB" panose="02020800000000000000" pitchFamily="18" charset="-128"/>
                <a:ea typeface="HGP創英ﾌﾟﾚｾﾞﾝｽEB" panose="02020800000000000000" pitchFamily="18" charset="-128"/>
              </a:rPr>
              <a:t>日本および世界の高レベル放射性廃棄物の処分方法</a:t>
            </a:r>
            <a:endParaRPr kumimoji="1" lang="ja-JP" altLang="en-US" sz="3200" dirty="0"/>
          </a:p>
        </p:txBody>
      </p:sp>
      <p:sp>
        <p:nvSpPr>
          <p:cNvPr id="4" name="四角形: 角を丸くする 3">
            <a:extLst>
              <a:ext uri="{FF2B5EF4-FFF2-40B4-BE49-F238E27FC236}">
                <a16:creationId xmlns:a16="http://schemas.microsoft.com/office/drawing/2014/main" id="{663D04EE-CDD3-4604-9179-628A5ACA3558}"/>
              </a:ext>
            </a:extLst>
          </p:cNvPr>
          <p:cNvSpPr/>
          <p:nvPr/>
        </p:nvSpPr>
        <p:spPr>
          <a:xfrm>
            <a:off x="526092" y="1010659"/>
            <a:ext cx="11323529" cy="17325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0000"/>
                </a:solidFill>
              </a:rPr>
              <a:t>★</a:t>
            </a:r>
            <a:r>
              <a:rPr lang="ja-JP" altLang="en-US" sz="2000" b="1" dirty="0">
                <a:solidFill>
                  <a:schemeClr val="tx1"/>
                </a:solidFill>
              </a:rPr>
              <a:t>放射性廃棄物の処理・処分の原則は、被ばく線量が容認できる程度に減少するまで人間環境から隔離することである。</a:t>
            </a:r>
            <a:endParaRPr lang="en-US" altLang="ja-JP" sz="2000" b="1" dirty="0">
              <a:solidFill>
                <a:schemeClr val="tx1"/>
              </a:solidFill>
            </a:endParaRPr>
          </a:p>
          <a:p>
            <a:r>
              <a:rPr lang="ja-JP" altLang="en-US" sz="2000" b="1" dirty="0">
                <a:solidFill>
                  <a:srgbClr val="FF0000"/>
                </a:solidFill>
              </a:rPr>
              <a:t>★</a:t>
            </a:r>
            <a:r>
              <a:rPr lang="ja-JP" altLang="en-US" sz="2000" b="1" dirty="0">
                <a:solidFill>
                  <a:schemeClr val="tx1"/>
                </a:solidFill>
              </a:rPr>
              <a:t>数万年後の将来については未知であり現状のような地質環境が続くと仮定してのことである。</a:t>
            </a:r>
            <a:endParaRPr lang="en-US" altLang="ja-JP" sz="2000" b="1" dirty="0">
              <a:solidFill>
                <a:schemeClr val="tx1"/>
              </a:solidFill>
            </a:endParaRPr>
          </a:p>
          <a:p>
            <a:r>
              <a:rPr lang="ja-JP" altLang="en-US" sz="2000" b="1" dirty="0">
                <a:solidFill>
                  <a:srgbClr val="FF0000"/>
                </a:solidFill>
              </a:rPr>
              <a:t>★</a:t>
            </a:r>
            <a:r>
              <a:rPr lang="ja-JP" altLang="en-US" sz="2000" b="1" dirty="0">
                <a:solidFill>
                  <a:schemeClr val="tx1"/>
                </a:solidFill>
              </a:rPr>
              <a:t>高レベル放射性廃棄物に関しては、世界的に地中深くに埋め捨てることで人間環境から隔離する地層処分が事実上唯一の選択肢となっており、それ以外を検討する国はない。</a:t>
            </a:r>
            <a:endParaRPr kumimoji="1" lang="ja-JP" altLang="en-US" sz="2000" b="1" dirty="0">
              <a:solidFill>
                <a:schemeClr val="tx1"/>
              </a:solidFill>
            </a:endParaRPr>
          </a:p>
        </p:txBody>
      </p:sp>
      <p:sp>
        <p:nvSpPr>
          <p:cNvPr id="6" name="正方形/長方形 5">
            <a:extLst>
              <a:ext uri="{FF2B5EF4-FFF2-40B4-BE49-F238E27FC236}">
                <a16:creationId xmlns:a16="http://schemas.microsoft.com/office/drawing/2014/main" id="{748A8839-272A-4403-8AD2-2CB45C8677D3}"/>
              </a:ext>
            </a:extLst>
          </p:cNvPr>
          <p:cNvSpPr/>
          <p:nvPr/>
        </p:nvSpPr>
        <p:spPr>
          <a:xfrm>
            <a:off x="1127342" y="3891833"/>
            <a:ext cx="10484285" cy="369332"/>
          </a:xfrm>
          <a:prstGeom prst="rect">
            <a:avLst/>
          </a:prstGeom>
        </p:spPr>
        <p:txBody>
          <a:bodyPr wrap="square">
            <a:spAutoFit/>
          </a:bodyPr>
          <a:lstStyle/>
          <a:p>
            <a:endParaRPr lang="ja-JP" altLang="en-US" dirty="0"/>
          </a:p>
        </p:txBody>
      </p:sp>
      <p:sp>
        <p:nvSpPr>
          <p:cNvPr id="2" name="テキスト ボックス 1">
            <a:extLst>
              <a:ext uri="{FF2B5EF4-FFF2-40B4-BE49-F238E27FC236}">
                <a16:creationId xmlns:a16="http://schemas.microsoft.com/office/drawing/2014/main" id="{21175F1E-4386-4568-B7CB-A51BEC511DFC}"/>
              </a:ext>
            </a:extLst>
          </p:cNvPr>
          <p:cNvSpPr txBox="1"/>
          <p:nvPr/>
        </p:nvSpPr>
        <p:spPr>
          <a:xfrm>
            <a:off x="712922" y="3099661"/>
            <a:ext cx="4497707" cy="2246769"/>
          </a:xfrm>
          <a:prstGeom prst="rect">
            <a:avLst/>
          </a:prstGeom>
          <a:noFill/>
        </p:spPr>
        <p:txBody>
          <a:bodyPr wrap="square" rtlCol="0">
            <a:spAutoFit/>
          </a:bodyPr>
          <a:lstStyle/>
          <a:p>
            <a:r>
              <a:rPr lang="ja-JP" altLang="en-US" sz="2000" b="1" dirty="0">
                <a:solidFill>
                  <a:srgbClr val="FFFF00"/>
                </a:solidFill>
              </a:rPr>
              <a:t>★</a:t>
            </a:r>
            <a:r>
              <a:rPr lang="ja-JP" altLang="en-US" sz="2000" b="1" dirty="0"/>
              <a:t>日本の場合、最終処分法において</a:t>
            </a:r>
            <a:r>
              <a:rPr lang="en-US" altLang="ja-JP" sz="2000" b="1" dirty="0"/>
              <a:t>300</a:t>
            </a:r>
            <a:r>
              <a:rPr lang="ja-JP" altLang="en-US" sz="2000" b="1" dirty="0"/>
              <a:t>メートルより深い地層に捨てることが定められている。しかし、</a:t>
            </a:r>
            <a:r>
              <a:rPr lang="en-US" altLang="ja-JP" sz="2000" b="1" dirty="0"/>
              <a:t>2000</a:t>
            </a:r>
            <a:r>
              <a:rPr lang="ja-JP" altLang="en-US" sz="2000" b="1" dirty="0"/>
              <a:t>年に日本原子力研究開発機構は深度</a:t>
            </a:r>
            <a:r>
              <a:rPr lang="en-US" altLang="ja-JP" sz="2000" b="1" dirty="0"/>
              <a:t>500</a:t>
            </a:r>
            <a:r>
              <a:rPr lang="ja-JP" altLang="en-US" sz="2000" b="1" dirty="0"/>
              <a:t>メートル（堆積岩の場合）と深度</a:t>
            </a:r>
            <a:r>
              <a:rPr lang="en-US" altLang="ja-JP" sz="2000" b="1" dirty="0"/>
              <a:t>1000</a:t>
            </a:r>
            <a:r>
              <a:rPr lang="ja-JP" altLang="en-US" sz="2000" b="1" dirty="0"/>
              <a:t>メートル（花崗岩の場合）で安全評価を行っている。</a:t>
            </a:r>
          </a:p>
        </p:txBody>
      </p:sp>
      <p:sp>
        <p:nvSpPr>
          <p:cNvPr id="7" name="テキスト ボックス 6">
            <a:extLst>
              <a:ext uri="{FF2B5EF4-FFF2-40B4-BE49-F238E27FC236}">
                <a16:creationId xmlns:a16="http://schemas.microsoft.com/office/drawing/2014/main" id="{66E901FD-962E-4891-8EF3-D01041FB0F63}"/>
              </a:ext>
            </a:extLst>
          </p:cNvPr>
          <p:cNvSpPr txBox="1"/>
          <p:nvPr/>
        </p:nvSpPr>
        <p:spPr>
          <a:xfrm>
            <a:off x="619506" y="5779181"/>
            <a:ext cx="11136699" cy="984885"/>
          </a:xfrm>
          <a:prstGeom prst="rect">
            <a:avLst/>
          </a:prstGeom>
          <a:noFill/>
        </p:spPr>
        <p:txBody>
          <a:bodyPr wrap="square" rtlCol="0">
            <a:spAutoFit/>
          </a:bodyPr>
          <a:lstStyle/>
          <a:p>
            <a:r>
              <a:rPr lang="ja-JP" altLang="en-US" sz="2000" b="1" dirty="0">
                <a:solidFill>
                  <a:srgbClr val="FFFF00"/>
                </a:solidFill>
                <a:latin typeface="+mn-ea"/>
              </a:rPr>
              <a:t>★</a:t>
            </a:r>
            <a:r>
              <a:rPr lang="ja-JP" altLang="en-US" sz="2000" b="1" dirty="0">
                <a:latin typeface="+mn-ea"/>
              </a:rPr>
              <a:t>フィンランドでは深度</a:t>
            </a:r>
            <a:r>
              <a:rPr lang="en-US" altLang="ja-JP" sz="2000" b="1" dirty="0">
                <a:latin typeface="+mn-ea"/>
              </a:rPr>
              <a:t>455</a:t>
            </a:r>
            <a:r>
              <a:rPr lang="ja-JP" altLang="en-US" sz="2000" b="1" dirty="0">
                <a:latin typeface="+mn-ea"/>
              </a:rPr>
              <a:t>メートル、フランスやスウェーデンなどでも</a:t>
            </a:r>
            <a:r>
              <a:rPr lang="en-US" altLang="ja-JP" sz="2000" b="1" dirty="0">
                <a:latin typeface="+mn-ea"/>
              </a:rPr>
              <a:t>455</a:t>
            </a:r>
            <a:r>
              <a:rPr lang="ja-JP" altLang="en-US" sz="2000" b="1" dirty="0">
                <a:latin typeface="+mn-ea"/>
              </a:rPr>
              <a:t>～</a:t>
            </a:r>
            <a:r>
              <a:rPr lang="en-US" altLang="ja-JP" sz="2000" b="1" dirty="0">
                <a:latin typeface="+mn-ea"/>
              </a:rPr>
              <a:t>490</a:t>
            </a:r>
            <a:r>
              <a:rPr lang="ja-JP" altLang="en-US" sz="2000" b="1" dirty="0">
                <a:latin typeface="+mn-ea"/>
              </a:rPr>
              <a:t>メートルで研究を行っている。ドイツでは</a:t>
            </a:r>
            <a:r>
              <a:rPr lang="en-US" altLang="ja-JP" sz="2000" b="1" dirty="0">
                <a:latin typeface="+mn-ea"/>
              </a:rPr>
              <a:t>840</a:t>
            </a:r>
            <a:r>
              <a:rPr lang="ja-JP" altLang="en-US" sz="2000" b="1" dirty="0">
                <a:latin typeface="+mn-ea"/>
              </a:rPr>
              <a:t>メートルの深度で研究している。</a:t>
            </a:r>
          </a:p>
          <a:p>
            <a:endParaRPr kumimoji="1" lang="ja-JP" altLang="en-US" dirty="0"/>
          </a:p>
        </p:txBody>
      </p:sp>
      <p:pic>
        <p:nvPicPr>
          <p:cNvPr id="9" name="図 8">
            <a:extLst>
              <a:ext uri="{FF2B5EF4-FFF2-40B4-BE49-F238E27FC236}">
                <a16:creationId xmlns:a16="http://schemas.microsoft.com/office/drawing/2014/main" id="{E867A292-8695-400F-9D55-7C40297DC50C}"/>
              </a:ext>
            </a:extLst>
          </p:cNvPr>
          <p:cNvPicPr>
            <a:picLocks noChangeAspect="1"/>
          </p:cNvPicPr>
          <p:nvPr/>
        </p:nvPicPr>
        <p:blipFill>
          <a:blip r:embed="rId3"/>
          <a:stretch>
            <a:fillRect/>
          </a:stretch>
        </p:blipFill>
        <p:spPr>
          <a:xfrm>
            <a:off x="5210629" y="2969419"/>
            <a:ext cx="6815418" cy="2743200"/>
          </a:xfrm>
          <a:prstGeom prst="rect">
            <a:avLst/>
          </a:prstGeom>
        </p:spPr>
      </p:pic>
    </p:spTree>
    <p:extLst>
      <p:ext uri="{BB962C8B-B14F-4D97-AF65-F5344CB8AC3E}">
        <p14:creationId xmlns:p14="http://schemas.microsoft.com/office/powerpoint/2010/main" val="4778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B0A717-1470-440F-9D91-A5E3FA203FB1}"/>
              </a:ext>
            </a:extLst>
          </p:cNvPr>
          <p:cNvSpPr txBox="1"/>
          <p:nvPr/>
        </p:nvSpPr>
        <p:spPr>
          <a:xfrm>
            <a:off x="945398" y="425885"/>
            <a:ext cx="9964772" cy="584775"/>
          </a:xfrm>
          <a:prstGeom prst="rect">
            <a:avLst/>
          </a:prstGeom>
          <a:noFill/>
        </p:spPr>
        <p:txBody>
          <a:bodyPr wrap="square" rtlCol="0">
            <a:spAutoFit/>
          </a:bodyPr>
          <a:lstStyle/>
          <a:p>
            <a:r>
              <a:rPr lang="ja-JP" altLang="en-US" sz="3200" dirty="0">
                <a:solidFill>
                  <a:schemeClr val="accent1"/>
                </a:solidFill>
                <a:latin typeface="HGP創英ﾌﾟﾚｾﾞﾝｽEB" panose="02020800000000000000" pitchFamily="18" charset="-128"/>
                <a:ea typeface="HGP創英ﾌﾟﾚｾﾞﾝｽEB" panose="02020800000000000000" pitchFamily="18" charset="-128"/>
              </a:rPr>
              <a:t>日本および世界の高レベル放射性廃棄物の処分方法①</a:t>
            </a:r>
            <a:endParaRPr kumimoji="1" lang="ja-JP" altLang="en-US" sz="3200" dirty="0"/>
          </a:p>
        </p:txBody>
      </p:sp>
      <p:sp>
        <p:nvSpPr>
          <p:cNvPr id="6" name="正方形/長方形 5">
            <a:extLst>
              <a:ext uri="{FF2B5EF4-FFF2-40B4-BE49-F238E27FC236}">
                <a16:creationId xmlns:a16="http://schemas.microsoft.com/office/drawing/2014/main" id="{748A8839-272A-4403-8AD2-2CB45C8677D3}"/>
              </a:ext>
            </a:extLst>
          </p:cNvPr>
          <p:cNvSpPr/>
          <p:nvPr/>
        </p:nvSpPr>
        <p:spPr>
          <a:xfrm>
            <a:off x="1127342" y="3891833"/>
            <a:ext cx="10484285" cy="369332"/>
          </a:xfrm>
          <a:prstGeom prst="rect">
            <a:avLst/>
          </a:prstGeom>
        </p:spPr>
        <p:txBody>
          <a:bodyPr wrap="square">
            <a:spAutoFit/>
          </a:bodyPr>
          <a:lstStyle/>
          <a:p>
            <a:endParaRPr lang="ja-JP" altLang="en-US" dirty="0"/>
          </a:p>
        </p:txBody>
      </p:sp>
      <p:sp>
        <p:nvSpPr>
          <p:cNvPr id="7" name="四角形: 角を丸くする 6">
            <a:extLst>
              <a:ext uri="{FF2B5EF4-FFF2-40B4-BE49-F238E27FC236}">
                <a16:creationId xmlns:a16="http://schemas.microsoft.com/office/drawing/2014/main" id="{2F8D8AAD-BDF7-4962-9EB4-F7C6D8DCA0B4}"/>
              </a:ext>
            </a:extLst>
          </p:cNvPr>
          <p:cNvSpPr/>
          <p:nvPr/>
        </p:nvSpPr>
        <p:spPr>
          <a:xfrm>
            <a:off x="434235" y="1588885"/>
            <a:ext cx="11323529" cy="11538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ja-JP" altLang="en-US" b="1" dirty="0">
                <a:solidFill>
                  <a:schemeClr val="tx1"/>
                </a:solidFill>
              </a:rPr>
              <a:t>★フィンランドは高レベル放射性廃棄物の地層処分場のサイト世界で初めて最終決定された。</a:t>
            </a:r>
          </a:p>
          <a:p>
            <a:pPr>
              <a:lnSpc>
                <a:spcPts val="2100"/>
              </a:lnSpc>
            </a:pPr>
            <a:r>
              <a:rPr lang="ja-JP" altLang="en-US" b="1" dirty="0">
                <a:solidFill>
                  <a:schemeClr val="tx1"/>
                </a:solidFill>
              </a:rPr>
              <a:t>★</a:t>
            </a:r>
            <a:r>
              <a:rPr lang="en-US" altLang="ja-JP" b="1" dirty="0">
                <a:solidFill>
                  <a:schemeClr val="tx1"/>
                </a:solidFill>
              </a:rPr>
              <a:t>2000</a:t>
            </a:r>
            <a:r>
              <a:rPr lang="ja-JP" altLang="en-US" b="1" dirty="0">
                <a:solidFill>
                  <a:schemeClr val="tx1"/>
                </a:solidFill>
              </a:rPr>
              <a:t>年末には政府により地層処分場を</a:t>
            </a:r>
            <a:r>
              <a:rPr lang="ja-JP" altLang="en-US" b="1" dirty="0">
                <a:solidFill>
                  <a:srgbClr val="FF0000"/>
                </a:solidFill>
              </a:rPr>
              <a:t>オルキルオト</a:t>
            </a:r>
            <a:r>
              <a:rPr lang="ja-JP" altLang="en-US" b="1" dirty="0">
                <a:solidFill>
                  <a:schemeClr val="tx1"/>
                </a:solidFill>
              </a:rPr>
              <a:t>において建設する原則方針が決定。</a:t>
            </a:r>
          </a:p>
          <a:p>
            <a:pPr>
              <a:lnSpc>
                <a:spcPts val="2100"/>
              </a:lnSpc>
            </a:pPr>
            <a:r>
              <a:rPr lang="ja-JP" altLang="en-US" b="1" dirty="0">
                <a:solidFill>
                  <a:schemeClr val="tx1"/>
                </a:solidFill>
              </a:rPr>
              <a:t>★</a:t>
            </a:r>
            <a:r>
              <a:rPr lang="en-US" altLang="ja-JP" b="1" dirty="0">
                <a:solidFill>
                  <a:schemeClr val="tx1"/>
                </a:solidFill>
              </a:rPr>
              <a:t>2004</a:t>
            </a:r>
            <a:r>
              <a:rPr lang="ja-JP" altLang="en-US" b="1" dirty="0">
                <a:solidFill>
                  <a:schemeClr val="tx1"/>
                </a:solidFill>
              </a:rPr>
              <a:t>年からオルキルオトにおいて詳細な調査を行うための地下特性調査施設建設が開始。</a:t>
            </a:r>
            <a:endParaRPr lang="en-US" altLang="ja-JP" b="1" dirty="0">
              <a:solidFill>
                <a:schemeClr val="tx1"/>
              </a:solidFill>
            </a:endParaRPr>
          </a:p>
          <a:p>
            <a:pPr>
              <a:lnSpc>
                <a:spcPts val="2100"/>
              </a:lnSpc>
            </a:pPr>
            <a:r>
              <a:rPr lang="ja-JP" altLang="en-US" b="1" dirty="0">
                <a:solidFill>
                  <a:schemeClr val="tx1"/>
                </a:solidFill>
              </a:rPr>
              <a:t>★</a:t>
            </a:r>
            <a:r>
              <a:rPr lang="en-US" altLang="ja-JP" b="1" dirty="0">
                <a:solidFill>
                  <a:schemeClr val="tx1"/>
                </a:solidFill>
              </a:rPr>
              <a:t>2012</a:t>
            </a:r>
            <a:r>
              <a:rPr lang="ja-JP" altLang="en-US" b="1" dirty="0">
                <a:solidFill>
                  <a:schemeClr val="tx1"/>
                </a:solidFill>
              </a:rPr>
              <a:t>年に処分場の建設許可申請が行われ、</a:t>
            </a:r>
            <a:r>
              <a:rPr lang="en-US" altLang="ja-JP" b="1" dirty="0">
                <a:solidFill>
                  <a:schemeClr val="tx1"/>
                </a:solidFill>
              </a:rPr>
              <a:t>2022</a:t>
            </a:r>
            <a:r>
              <a:rPr lang="ja-JP" altLang="en-US" b="1" dirty="0">
                <a:solidFill>
                  <a:schemeClr val="tx1"/>
                </a:solidFill>
              </a:rPr>
              <a:t>年頃に処分場の操業が開始される予定</a:t>
            </a:r>
            <a:r>
              <a:rPr lang="en-US" altLang="ja-JP" b="1" dirty="0">
                <a:solidFill>
                  <a:schemeClr val="tx1"/>
                </a:solidFill>
              </a:rPr>
              <a:t>｡</a:t>
            </a:r>
          </a:p>
        </p:txBody>
      </p:sp>
      <p:sp>
        <p:nvSpPr>
          <p:cNvPr id="8" name="正方形/長方形 7">
            <a:extLst>
              <a:ext uri="{FF2B5EF4-FFF2-40B4-BE49-F238E27FC236}">
                <a16:creationId xmlns:a16="http://schemas.microsoft.com/office/drawing/2014/main" id="{D8778784-7D79-45C6-9C38-C7ABE4E987A2}"/>
              </a:ext>
            </a:extLst>
          </p:cNvPr>
          <p:cNvSpPr/>
          <p:nvPr/>
        </p:nvSpPr>
        <p:spPr>
          <a:xfrm>
            <a:off x="288099" y="1016461"/>
            <a:ext cx="11323528" cy="461665"/>
          </a:xfrm>
          <a:prstGeom prst="rect">
            <a:avLst/>
          </a:prstGeom>
        </p:spPr>
        <p:txBody>
          <a:bodyPr wrap="square">
            <a:spAutoFit/>
          </a:bodyPr>
          <a:lstStyle/>
          <a:p>
            <a:pPr algn="ctr"/>
            <a:r>
              <a:rPr lang="ja-JP" altLang="en-US" sz="2400" dirty="0">
                <a:latin typeface="HGP創英ﾌﾟﾚｾﾞﾝｽEB" panose="02020800000000000000" pitchFamily="18" charset="-128"/>
                <a:ea typeface="HGP創英ﾌﾟﾚｾﾞﾝｽEB" panose="02020800000000000000" pitchFamily="18" charset="-128"/>
              </a:rPr>
              <a:t>フィンランドとスウェーデンが世界に先駆けて、最終処分建設の実現へと踏み出しました</a:t>
            </a:r>
          </a:p>
        </p:txBody>
      </p:sp>
      <p:sp>
        <p:nvSpPr>
          <p:cNvPr id="9" name="四角形: 角を丸くする 8">
            <a:extLst>
              <a:ext uri="{FF2B5EF4-FFF2-40B4-BE49-F238E27FC236}">
                <a16:creationId xmlns:a16="http://schemas.microsoft.com/office/drawing/2014/main" id="{CC645E4F-138F-49C2-8A57-C840CDCB404F}"/>
              </a:ext>
            </a:extLst>
          </p:cNvPr>
          <p:cNvSpPr/>
          <p:nvPr/>
        </p:nvSpPr>
        <p:spPr>
          <a:xfrm>
            <a:off x="434235" y="2922622"/>
            <a:ext cx="11323529" cy="115387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ja-JP" altLang="en-US" b="1" dirty="0">
                <a:solidFill>
                  <a:schemeClr val="tx1"/>
                </a:solidFill>
              </a:rPr>
              <a:t>★スウェーデン核燃料廃棄物管理会社は、</a:t>
            </a:r>
            <a:r>
              <a:rPr lang="en-US" altLang="ja-JP" b="1" dirty="0">
                <a:solidFill>
                  <a:schemeClr val="tx1"/>
                </a:solidFill>
              </a:rPr>
              <a:t>2009</a:t>
            </a:r>
            <a:r>
              <a:rPr lang="ja-JP" altLang="en-US" b="1" dirty="0">
                <a:solidFill>
                  <a:schemeClr val="tx1"/>
                </a:solidFill>
              </a:rPr>
              <a:t>年使用済燃料の最終処分地として</a:t>
            </a:r>
            <a:r>
              <a:rPr lang="ja-JP" altLang="en-US" b="1" dirty="0">
                <a:solidFill>
                  <a:srgbClr val="FF0000"/>
                </a:solidFill>
              </a:rPr>
              <a:t>フォルスマルク</a:t>
            </a:r>
            <a:r>
              <a:rPr lang="ja-JP" altLang="en-US" b="1" dirty="0">
                <a:solidFill>
                  <a:schemeClr val="tx1"/>
                </a:solidFill>
              </a:rPr>
              <a:t>を選定。</a:t>
            </a:r>
            <a:endParaRPr lang="en-US" altLang="ja-JP" b="1" dirty="0">
              <a:solidFill>
                <a:schemeClr val="tx1"/>
              </a:solidFill>
            </a:endParaRPr>
          </a:p>
          <a:p>
            <a:pPr>
              <a:lnSpc>
                <a:spcPts val="2100"/>
              </a:lnSpc>
            </a:pPr>
            <a:r>
              <a:rPr lang="ja-JP" altLang="en-US" b="1" dirty="0">
                <a:solidFill>
                  <a:schemeClr val="tx1"/>
                </a:solidFill>
              </a:rPr>
              <a:t>★同社は、処分地選定のため、</a:t>
            </a:r>
            <a:r>
              <a:rPr lang="en-US" altLang="ja-JP" b="1" dirty="0">
                <a:solidFill>
                  <a:schemeClr val="tx1"/>
                </a:solidFill>
              </a:rPr>
              <a:t>2002</a:t>
            </a:r>
            <a:r>
              <a:rPr lang="ja-JP" altLang="en-US" b="1" dirty="0">
                <a:solidFill>
                  <a:schemeClr val="tx1"/>
                </a:solidFill>
              </a:rPr>
              <a:t>年よりサイト適地調査を実施していた。その後、</a:t>
            </a:r>
            <a:r>
              <a:rPr lang="en-US" altLang="ja-JP" b="1" dirty="0">
                <a:solidFill>
                  <a:schemeClr val="tx1"/>
                </a:solidFill>
              </a:rPr>
              <a:t>2011</a:t>
            </a:r>
            <a:r>
              <a:rPr lang="ja-JP" altLang="en-US" b="1" dirty="0">
                <a:solidFill>
                  <a:schemeClr val="tx1"/>
                </a:solidFill>
              </a:rPr>
              <a:t>年に使用済燃料の処分場の立地・建設許可申請書を放射線安全機関（</a:t>
            </a:r>
            <a:r>
              <a:rPr lang="en-US" altLang="ja-JP" b="1" dirty="0">
                <a:solidFill>
                  <a:schemeClr val="tx1"/>
                </a:solidFill>
              </a:rPr>
              <a:t>SSM</a:t>
            </a:r>
            <a:r>
              <a:rPr lang="ja-JP" altLang="en-US" b="1" dirty="0">
                <a:solidFill>
                  <a:schemeClr val="tx1"/>
                </a:solidFill>
              </a:rPr>
              <a:t>）及び環境裁判所に提出したことを公表、</a:t>
            </a:r>
            <a:r>
              <a:rPr lang="en-US" altLang="ja-JP" b="1" dirty="0">
                <a:solidFill>
                  <a:schemeClr val="tx1"/>
                </a:solidFill>
              </a:rPr>
              <a:t>2029</a:t>
            </a:r>
            <a:r>
              <a:rPr lang="ja-JP" altLang="en-US" b="1" dirty="0">
                <a:solidFill>
                  <a:schemeClr val="tx1"/>
                </a:solidFill>
              </a:rPr>
              <a:t>年頃から操業を開始できるとの見通しを示している。</a:t>
            </a:r>
            <a:endParaRPr kumimoji="1" lang="ja-JP" altLang="en-US" b="1" dirty="0">
              <a:solidFill>
                <a:schemeClr val="tx1"/>
              </a:solidFill>
            </a:endParaRPr>
          </a:p>
        </p:txBody>
      </p:sp>
      <p:graphicFrame>
        <p:nvGraphicFramePr>
          <p:cNvPr id="10" name="表 9">
            <a:extLst>
              <a:ext uri="{FF2B5EF4-FFF2-40B4-BE49-F238E27FC236}">
                <a16:creationId xmlns:a16="http://schemas.microsoft.com/office/drawing/2014/main" id="{54EA4E58-3931-4E94-B339-8A4E7C8A8F4C}"/>
              </a:ext>
            </a:extLst>
          </p:cNvPr>
          <p:cNvGraphicFramePr>
            <a:graphicFrameLocks noGrp="1"/>
          </p:cNvGraphicFramePr>
          <p:nvPr>
            <p:extLst>
              <p:ext uri="{D42A27DB-BD31-4B8C-83A1-F6EECF244321}">
                <p14:modId xmlns:p14="http://schemas.microsoft.com/office/powerpoint/2010/main" val="979663943"/>
              </p:ext>
            </p:extLst>
          </p:nvPr>
        </p:nvGraphicFramePr>
        <p:xfrm>
          <a:off x="309965" y="4256359"/>
          <a:ext cx="11447798" cy="1885360"/>
        </p:xfrm>
        <a:graphic>
          <a:graphicData uri="http://schemas.openxmlformats.org/drawingml/2006/table">
            <a:tbl>
              <a:tblPr firstRow="1" bandRow="1">
                <a:tableStyleId>{5C22544A-7EE6-4342-B048-85BDC9FD1C3A}</a:tableStyleId>
              </a:tblPr>
              <a:tblGrid>
                <a:gridCol w="1152254">
                  <a:extLst>
                    <a:ext uri="{9D8B030D-6E8A-4147-A177-3AD203B41FA5}">
                      <a16:colId xmlns:a16="http://schemas.microsoft.com/office/drawing/2014/main" val="3174727356"/>
                    </a:ext>
                  </a:extLst>
                </a:gridCol>
                <a:gridCol w="2272873">
                  <a:extLst>
                    <a:ext uri="{9D8B030D-6E8A-4147-A177-3AD203B41FA5}">
                      <a16:colId xmlns:a16="http://schemas.microsoft.com/office/drawing/2014/main" val="2637565275"/>
                    </a:ext>
                  </a:extLst>
                </a:gridCol>
                <a:gridCol w="8022671">
                  <a:extLst>
                    <a:ext uri="{9D8B030D-6E8A-4147-A177-3AD203B41FA5}">
                      <a16:colId xmlns:a16="http://schemas.microsoft.com/office/drawing/2014/main" val="262039853"/>
                    </a:ext>
                  </a:extLst>
                </a:gridCol>
              </a:tblGrid>
              <a:tr h="372928">
                <a:tc>
                  <a:txBody>
                    <a:bodyPr/>
                    <a:lstStyle/>
                    <a:p>
                      <a:pPr algn="ctr"/>
                      <a:r>
                        <a:rPr kumimoji="1" lang="ja-JP" altLang="en-US" dirty="0"/>
                        <a:t>国名</a:t>
                      </a:r>
                    </a:p>
                  </a:txBody>
                  <a:tcPr/>
                </a:tc>
                <a:tc>
                  <a:txBody>
                    <a:bodyPr/>
                    <a:lstStyle/>
                    <a:p>
                      <a:pPr algn="ctr"/>
                      <a:r>
                        <a:rPr kumimoji="1" lang="ja-JP" altLang="en-US" dirty="0"/>
                        <a:t>処分候補地</a:t>
                      </a:r>
                    </a:p>
                  </a:txBody>
                  <a:tcPr/>
                </a:tc>
                <a:tc>
                  <a:txBody>
                    <a:bodyPr/>
                    <a:lstStyle/>
                    <a:p>
                      <a:pPr algn="ctr"/>
                      <a:r>
                        <a:rPr kumimoji="1" lang="ja-JP" altLang="en-US" dirty="0"/>
                        <a:t>処分地決定など</a:t>
                      </a:r>
                    </a:p>
                  </a:txBody>
                  <a:tcPr/>
                </a:tc>
                <a:extLst>
                  <a:ext uri="{0D108BD9-81ED-4DB2-BD59-A6C34878D82A}">
                    <a16:rowId xmlns:a16="http://schemas.microsoft.com/office/drawing/2014/main" val="2339082166"/>
                  </a:ext>
                </a:extLst>
              </a:tr>
              <a:tr h="378108">
                <a:tc>
                  <a:txBody>
                    <a:bodyPr/>
                    <a:lstStyle/>
                    <a:p>
                      <a:r>
                        <a:rPr kumimoji="1" lang="ja-JP" altLang="en-US" b="1" dirty="0"/>
                        <a:t>フランス</a:t>
                      </a:r>
                    </a:p>
                  </a:txBody>
                  <a:tcPr/>
                </a:tc>
                <a:tc>
                  <a:txBody>
                    <a:bodyPr/>
                    <a:lstStyle/>
                    <a:p>
                      <a:r>
                        <a:rPr kumimoji="1" lang="ja-JP" altLang="en-US" b="1" dirty="0"/>
                        <a:t>ビュール</a:t>
                      </a:r>
                    </a:p>
                  </a:txBody>
                  <a:tcPr/>
                </a:tc>
                <a:tc>
                  <a:txBody>
                    <a:bodyPr/>
                    <a:lstStyle/>
                    <a:p>
                      <a:r>
                        <a:rPr kumimoji="1" lang="en-US" altLang="ja-JP" b="1" dirty="0"/>
                        <a:t>99</a:t>
                      </a:r>
                      <a:r>
                        <a:rPr kumimoji="1" lang="ja-JP" altLang="en-US" b="1" dirty="0"/>
                        <a:t>年地下研究所選定、</a:t>
                      </a:r>
                      <a:r>
                        <a:rPr kumimoji="1" lang="en-US" altLang="ja-JP" b="1" dirty="0"/>
                        <a:t>06</a:t>
                      </a:r>
                      <a:r>
                        <a:rPr kumimoji="1" lang="ja-JP" altLang="en-US" b="1" dirty="0"/>
                        <a:t>年候補地に選定</a:t>
                      </a:r>
                    </a:p>
                  </a:txBody>
                  <a:tcPr/>
                </a:tc>
                <a:extLst>
                  <a:ext uri="{0D108BD9-81ED-4DB2-BD59-A6C34878D82A}">
                    <a16:rowId xmlns:a16="http://schemas.microsoft.com/office/drawing/2014/main" val="2776221865"/>
                  </a:ext>
                </a:extLst>
              </a:tr>
              <a:tr h="378108">
                <a:tc>
                  <a:txBody>
                    <a:bodyPr/>
                    <a:lstStyle/>
                    <a:p>
                      <a:r>
                        <a:rPr kumimoji="1" lang="ja-JP" altLang="en-US" b="1" dirty="0"/>
                        <a:t>アメリカ</a:t>
                      </a:r>
                    </a:p>
                  </a:txBody>
                  <a:tcPr/>
                </a:tc>
                <a:tc>
                  <a:txBody>
                    <a:bodyPr/>
                    <a:lstStyle/>
                    <a:p>
                      <a:r>
                        <a:rPr kumimoji="1" lang="ja-JP" altLang="en-US" b="1" dirty="0"/>
                        <a:t>ユッカマウンテン</a:t>
                      </a:r>
                    </a:p>
                  </a:txBody>
                  <a:tcPr/>
                </a:tc>
                <a:tc>
                  <a:txBody>
                    <a:bodyPr/>
                    <a:lstStyle/>
                    <a:p>
                      <a:r>
                        <a:rPr kumimoji="1" lang="en-US" altLang="ja-JP" b="1" dirty="0"/>
                        <a:t>02</a:t>
                      </a:r>
                      <a:r>
                        <a:rPr kumimoji="1" lang="ja-JP" altLang="en-US" b="1" dirty="0"/>
                        <a:t>年正式決定、</a:t>
                      </a:r>
                      <a:r>
                        <a:rPr kumimoji="1" lang="en-US" altLang="ja-JP" b="1" dirty="0"/>
                        <a:t>09</a:t>
                      </a:r>
                      <a:r>
                        <a:rPr kumimoji="1" lang="ja-JP" altLang="en-US" b="1" dirty="0"/>
                        <a:t>年オバマ政権が中止発表、現在裁判所で審理中</a:t>
                      </a:r>
                    </a:p>
                  </a:txBody>
                  <a:tcPr/>
                </a:tc>
                <a:extLst>
                  <a:ext uri="{0D108BD9-81ED-4DB2-BD59-A6C34878D82A}">
                    <a16:rowId xmlns:a16="http://schemas.microsoft.com/office/drawing/2014/main" val="2446079489"/>
                  </a:ext>
                </a:extLst>
              </a:tr>
              <a:tr h="378108">
                <a:tc>
                  <a:txBody>
                    <a:bodyPr/>
                    <a:lstStyle/>
                    <a:p>
                      <a:r>
                        <a:rPr kumimoji="1" lang="ja-JP" altLang="en-US" b="1" dirty="0"/>
                        <a:t>スイス</a:t>
                      </a:r>
                      <a:endParaRPr kumimoji="1" lang="en-US" altLang="ja-JP" b="1" dirty="0"/>
                    </a:p>
                  </a:txBody>
                  <a:tcPr/>
                </a:tc>
                <a:tc>
                  <a:txBody>
                    <a:bodyPr/>
                    <a:lstStyle/>
                    <a:p>
                      <a:r>
                        <a:rPr kumimoji="1" lang="ja-JP" altLang="en-US" b="1" dirty="0"/>
                        <a:t>３か所を政府が承認</a:t>
                      </a:r>
                    </a:p>
                  </a:txBody>
                  <a:tcPr/>
                </a:tc>
                <a:tc>
                  <a:txBody>
                    <a:bodyPr/>
                    <a:lstStyle/>
                    <a:p>
                      <a:endParaRPr kumimoji="1" lang="ja-JP" altLang="en-US" b="1" dirty="0"/>
                    </a:p>
                  </a:txBody>
                  <a:tcPr/>
                </a:tc>
                <a:extLst>
                  <a:ext uri="{0D108BD9-81ED-4DB2-BD59-A6C34878D82A}">
                    <a16:rowId xmlns:a16="http://schemas.microsoft.com/office/drawing/2014/main" val="2337601534"/>
                  </a:ext>
                </a:extLst>
              </a:tr>
              <a:tr h="378108">
                <a:tc>
                  <a:txBody>
                    <a:bodyPr/>
                    <a:lstStyle/>
                    <a:p>
                      <a:r>
                        <a:rPr kumimoji="1" lang="ja-JP" altLang="en-US" b="1" dirty="0"/>
                        <a:t>ドイツ</a:t>
                      </a:r>
                    </a:p>
                  </a:txBody>
                  <a:tcPr/>
                </a:tc>
                <a:tc>
                  <a:txBody>
                    <a:bodyPr/>
                    <a:lstStyle/>
                    <a:p>
                      <a:r>
                        <a:rPr kumimoji="1" lang="ja-JP" altLang="en-US" b="1" dirty="0"/>
                        <a:t>未定</a:t>
                      </a:r>
                    </a:p>
                  </a:txBody>
                  <a:tcPr/>
                </a:tc>
                <a:tc>
                  <a:txBody>
                    <a:bodyPr/>
                    <a:lstStyle/>
                    <a:p>
                      <a:r>
                        <a:rPr kumimoji="1" lang="en-US" altLang="ja-JP" b="1" dirty="0"/>
                        <a:t>13</a:t>
                      </a:r>
                      <a:r>
                        <a:rPr kumimoji="1" lang="ja-JP" altLang="en-US" b="1" dirty="0"/>
                        <a:t>年ゴアレーベンは白紙に、サイト選定のやり直し中</a:t>
                      </a:r>
                    </a:p>
                  </a:txBody>
                  <a:tcPr/>
                </a:tc>
                <a:extLst>
                  <a:ext uri="{0D108BD9-81ED-4DB2-BD59-A6C34878D82A}">
                    <a16:rowId xmlns:a16="http://schemas.microsoft.com/office/drawing/2014/main" val="2129368288"/>
                  </a:ext>
                </a:extLst>
              </a:tr>
            </a:tbl>
          </a:graphicData>
        </a:graphic>
      </p:graphicFrame>
      <p:sp>
        <p:nvSpPr>
          <p:cNvPr id="2" name="テキスト ボックス 1">
            <a:extLst>
              <a:ext uri="{FF2B5EF4-FFF2-40B4-BE49-F238E27FC236}">
                <a16:creationId xmlns:a16="http://schemas.microsoft.com/office/drawing/2014/main" id="{745EAB22-E3EB-4ED4-B67A-49F3EED34D7F}"/>
              </a:ext>
            </a:extLst>
          </p:cNvPr>
          <p:cNvSpPr txBox="1"/>
          <p:nvPr/>
        </p:nvSpPr>
        <p:spPr>
          <a:xfrm>
            <a:off x="434235" y="6141719"/>
            <a:ext cx="11323528" cy="400110"/>
          </a:xfrm>
          <a:prstGeom prst="rect">
            <a:avLst/>
          </a:prstGeom>
          <a:noFill/>
        </p:spPr>
        <p:txBody>
          <a:bodyPr wrap="square" rtlCol="0">
            <a:spAutoFit/>
          </a:bodyPr>
          <a:lstStyle/>
          <a:p>
            <a:r>
              <a:rPr kumimoji="1" lang="en-US" altLang="ja-JP" sz="2000" b="1" dirty="0"/>
              <a:t>※</a:t>
            </a:r>
            <a:r>
              <a:rPr kumimoji="1" lang="ja-JP" altLang="en-US" sz="2000" b="1" dirty="0"/>
              <a:t>他にイギリス、ベルギー、カナダでも選定に着手しているが難航している。</a:t>
            </a:r>
          </a:p>
        </p:txBody>
      </p:sp>
    </p:spTree>
    <p:extLst>
      <p:ext uri="{BB962C8B-B14F-4D97-AF65-F5344CB8AC3E}">
        <p14:creationId xmlns:p14="http://schemas.microsoft.com/office/powerpoint/2010/main" val="19453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p:cTn id="14" dur="500" fill="hold"/>
                                        <p:tgtEl>
                                          <p:spTgt spid="7">
                                            <p:bg/>
                                          </p:spTgt>
                                        </p:tgtEl>
                                        <p:attrNameLst>
                                          <p:attrName>ppt_w</p:attrName>
                                        </p:attrNameLst>
                                      </p:cBhvr>
                                      <p:tavLst>
                                        <p:tav tm="0">
                                          <p:val>
                                            <p:fltVal val="0"/>
                                          </p:val>
                                        </p:tav>
                                        <p:tav tm="100000">
                                          <p:val>
                                            <p:strVal val="#ppt_w"/>
                                          </p:val>
                                        </p:tav>
                                      </p:tavLst>
                                    </p:anim>
                                    <p:anim calcmode="lin" valueType="num">
                                      <p:cBhvr>
                                        <p:cTn id="15" dur="500" fill="hold"/>
                                        <p:tgtEl>
                                          <p:spTgt spid="7">
                                            <p:bg/>
                                          </p:spTgt>
                                        </p:tgtEl>
                                        <p:attrNameLst>
                                          <p:attrName>ppt_h</p:attrName>
                                        </p:attrNameLst>
                                      </p:cBhvr>
                                      <p:tavLst>
                                        <p:tav tm="0">
                                          <p:val>
                                            <p:fltVal val="0"/>
                                          </p:val>
                                        </p:tav>
                                        <p:tav tm="100000">
                                          <p:val>
                                            <p:strVal val="#ppt_h"/>
                                          </p:val>
                                        </p:tav>
                                      </p:tavLst>
                                    </p:anim>
                                    <p:animEffect transition="in" filter="fade">
                                      <p:cBhvr>
                                        <p:cTn id="16" dur="500"/>
                                        <p:tgtEl>
                                          <p:spTgt spid="7">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p:cTn id="4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bg/>
                                          </p:spTgt>
                                        </p:tgtEl>
                                        <p:attrNameLst>
                                          <p:attrName>style.visibility</p:attrName>
                                        </p:attrNameLst>
                                      </p:cBhvr>
                                      <p:to>
                                        <p:strVal val="visible"/>
                                      </p:to>
                                    </p:set>
                                    <p:anim calcmode="lin" valueType="num">
                                      <p:cBhvr>
                                        <p:cTn id="49" dur="500" fill="hold"/>
                                        <p:tgtEl>
                                          <p:spTgt spid="9">
                                            <p:bg/>
                                          </p:spTgt>
                                        </p:tgtEl>
                                        <p:attrNameLst>
                                          <p:attrName>ppt_w</p:attrName>
                                        </p:attrNameLst>
                                      </p:cBhvr>
                                      <p:tavLst>
                                        <p:tav tm="0">
                                          <p:val>
                                            <p:fltVal val="0"/>
                                          </p:val>
                                        </p:tav>
                                        <p:tav tm="100000">
                                          <p:val>
                                            <p:strVal val="#ppt_w"/>
                                          </p:val>
                                        </p:tav>
                                      </p:tavLst>
                                    </p:anim>
                                    <p:anim calcmode="lin" valueType="num">
                                      <p:cBhvr>
                                        <p:cTn id="50" dur="500" fill="hold"/>
                                        <p:tgtEl>
                                          <p:spTgt spid="9">
                                            <p:bg/>
                                          </p:spTgt>
                                        </p:tgtEl>
                                        <p:attrNameLst>
                                          <p:attrName>ppt_h</p:attrName>
                                        </p:attrNameLst>
                                      </p:cBhvr>
                                      <p:tavLst>
                                        <p:tav tm="0">
                                          <p:val>
                                            <p:fltVal val="0"/>
                                          </p:val>
                                        </p:tav>
                                        <p:tav tm="100000">
                                          <p:val>
                                            <p:strVal val="#ppt_h"/>
                                          </p:val>
                                        </p:tav>
                                      </p:tavLst>
                                    </p:anim>
                                    <p:animEffect transition="in" filter="fade">
                                      <p:cBhvr>
                                        <p:cTn id="51" dur="500"/>
                                        <p:tgtEl>
                                          <p:spTgt spid="9">
                                            <p:bg/>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 calcmode="lin" valueType="num">
                                      <p:cBhvr>
                                        <p:cTn id="6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P spid="9" grpId="0" build="p" animBg="1"/>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2465</Words>
  <Application>Microsoft Office PowerPoint</Application>
  <PresentationFormat>ワイド画面</PresentationFormat>
  <Paragraphs>182</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HGP創英ﾌﾟﾚｾﾞﾝｽEB</vt:lpstr>
      <vt:lpstr>HGP創英角ｺﾞｼｯｸUB</vt:lpstr>
      <vt:lpstr>HGS創英ﾌﾟﾚｾﾞﾝｽEB</vt:lpstr>
      <vt:lpstr>HGS創英角ｺﾞｼｯｸUB</vt:lpstr>
      <vt:lpstr>HG創英ﾌﾟﾚｾﾞﾝｽEB</vt:lpstr>
      <vt:lpstr>HG創英角ｺﾞｼｯｸUB</vt:lpstr>
      <vt:lpstr>游ゴシック</vt:lpstr>
      <vt:lpstr>游ゴシック Light</vt:lpstr>
      <vt:lpstr>Arial</vt:lpstr>
      <vt:lpstr>Office テーマ</vt:lpstr>
      <vt:lpstr>高レベル放射性廃棄物問題 対処の手引き</vt:lpstr>
      <vt:lpstr>高レベル放射性廃棄物とは</vt:lpstr>
      <vt:lpstr>おもな高レベル放射性廃棄物　　 　高レベル放射性廃液とガラス固化体</vt:lpstr>
      <vt:lpstr>PowerPoint プレゼンテーション</vt:lpstr>
      <vt:lpstr>その他の主なおもな（広義の）高レベル放射性廃棄物</vt:lpstr>
      <vt:lpstr>PowerPoint プレゼンテーション</vt:lpstr>
      <vt:lpstr>原子力施設からの放射性廃棄物の現状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高レベル放射性廃棄物問題 対処の手引き</dc:title>
  <dc:creator>栗橋 伸夫</dc:creator>
  <cp:lastModifiedBy>栗橋伸夫</cp:lastModifiedBy>
  <cp:revision>126</cp:revision>
  <cp:lastPrinted>2018-09-19T11:45:52Z</cp:lastPrinted>
  <dcterms:created xsi:type="dcterms:W3CDTF">2018-08-31T01:53:55Z</dcterms:created>
  <dcterms:modified xsi:type="dcterms:W3CDTF">2018-09-19T11:48:05Z</dcterms:modified>
</cp:coreProperties>
</file>